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9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7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m13\Downloads\ta12-cr1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cust"/>
            <c:noEndCap val="0"/>
            <c:plus>
              <c:numRef>
                <c:f>Sheet1!$G$13:$G$14</c:f>
                <c:numCache>
                  <c:formatCode>General</c:formatCode>
                  <c:ptCount val="2"/>
                  <c:pt idx="0">
                    <c:v>34.415841893885208</c:v>
                  </c:pt>
                  <c:pt idx="1">
                    <c:v>87.490319934764813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Sheet1!$F$13:$F$14</c:f>
              <c:numCache>
                <c:formatCode>0.00</c:formatCode>
                <c:ptCount val="2"/>
                <c:pt idx="0">
                  <c:v>235.35462926491221</c:v>
                </c:pt>
                <c:pt idx="1">
                  <c:v>1674.8160864496663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F-489D-AB8C-04A22763F2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6265215"/>
        <c:axId val="1232658415"/>
      </c:barChart>
      <c:catAx>
        <c:axId val="1396265215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Treatment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crossAx val="1232658415"/>
        <c:crosses val="autoZero"/>
        <c:auto val="1"/>
        <c:lblAlgn val="ctr"/>
        <c:lblOffset val="100"/>
        <c:noMultiLvlLbl val="0"/>
      </c:catAx>
      <c:valAx>
        <c:axId val="12326584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Fluorescence</a:t>
                </a:r>
                <a:r>
                  <a:rPr lang="en-US" altLang="zh-CN" baseline="0"/>
                  <a:t> (a.u)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9626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E6787-A368-47B1-A7C5-4E3630013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CB80C2-7B5D-438C-AA46-EDB81828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D607A0-3E76-427F-928B-AAA6A43C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03D26-F9BF-46D6-85D9-38D64278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896E1-5FB7-454C-B796-5E318B9C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09E77-5004-4E6F-8EC4-62509A7B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AC293C-950A-4960-8E54-B2FAA745A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1F71F1-7A9D-4359-9E1C-BD6D8DC1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DC65B-58A3-4481-8F66-771F25E2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30D30-39BB-4AB7-84BD-FDAFC346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6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143BC0-0CF7-4DF3-A908-DDF4B5858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92D52D-A661-4873-AC5A-C65467728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C8F04D-250D-4E25-BAEF-88590B90A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729BB-3A59-4BE4-909F-896EFF7E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8EBF04-DADB-46A4-9515-4FEF759E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6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1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468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29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69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1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79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798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9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C2D16-4507-45DF-A2BA-F674B96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A056B-EA81-41A5-99F7-D3E02853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DCA68F-2124-4F23-AAD8-82483B0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05422-F993-4B26-A5CF-F602E295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6F4481-414C-48D1-8D4F-000FC50C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116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942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2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6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5422F-9D25-4D26-ADED-D0EEFA36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BAA03-C6E9-4558-82BD-6BB9F5706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AE9457-24D4-416D-BE7C-B8675EB6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8E7FF3-3CBC-4FE7-9EC7-C84CDEDE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442EB9-BCA4-4B07-8DA2-6746B902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1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615B-5EC7-460E-88BB-4BC27572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01E4A-28CF-48AF-B7A7-1B644A51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7DA48C-AA1F-482E-900C-7F0D78BBA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25DB64-E2BE-4729-B29F-30FD52AC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BD6EB9-9F98-4393-8191-F32A5BBE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61DF66-768B-402F-B3C5-D90BA42F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1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6D53E-0568-48FC-9F45-272E571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D4B3CC-662C-4685-816B-B3FD5F184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07F2A6-EFBE-4101-9ED3-9CC61DEC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6FB37FF-5120-4F2D-9A86-97CD2F3AD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970505-E0AD-4E69-91A0-D79F67E23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AE205A-3B70-4760-904E-825B72A2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E2C6F9-7258-4B54-B2A9-3681739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AC4AEB-BC2B-4E11-8689-383F1CC1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44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17C6F-80BE-4B6F-BD3C-484DB8A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ED5046-2727-451F-92A4-5E82F05C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20CA24-53E5-4C23-B18C-30EF3A6D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F9E2B1-9F5B-4A9C-9EA7-DD44A7A2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0C3D86-F3AE-48AB-8395-471C09E5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36A9D1-92F2-4F56-8197-82F338828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BC518-A786-4128-AC05-1F5590B9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82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EDF6B-CAE8-4DB1-B424-0430015E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FB4DD-4A29-4B0D-A545-509B3F33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FD0BD-701A-4086-88DD-0C061359C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C285E6-D472-476E-9BBE-E22764DC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3376FF-68FC-43D4-A008-667CDD9B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DF8364-08F6-4421-8869-D6F01ADB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87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F3F98-A147-4A3B-A875-F1D426DE3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89CD6B-1B22-453A-B8BC-AC1E0657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F532B-1272-43ED-A31E-774881204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905E5-B2E8-4120-A5AB-C15795DA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A2AED0-A63D-4199-8950-1BFDCFCE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00B7A-8E34-4A1B-9494-8E6826A8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90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D030C7-63EF-4FF5-8F2A-6BAB7D1F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B95E5-4FC3-4F72-B34D-14AB5747C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F17E4-DF0F-4136-9A5F-F3D1E1B75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CAE60-6874-4477-AA97-FD263D23A65B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4B0514-FEC1-4780-BA9D-F78A537F8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412E4-EC16-44E9-995B-E32418524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A65D3-9F36-483C-BFC5-9D5FB963AC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64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2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A368F-A825-457A-8496-0EB422054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SMELLPLAY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25CA66-1B9B-4BE5-BE21-C7F6C4BBA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HZAU-China 2019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2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2CF57-DB54-4055-BDE8-99391247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Benzyl alcohol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内容占位符 4" descr="图片包含 文字, 地图&#10;&#10;描述已自动生成">
            <a:extLst>
              <a:ext uri="{FF2B5EF4-FFF2-40B4-BE49-F238E27FC236}">
                <a16:creationId xmlns:a16="http://schemas.microsoft.com/office/drawing/2014/main" id="{0D8E1D41-0D50-4EBE-AC4C-8C587A70C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7338"/>
            <a:ext cx="3581722" cy="469106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41048F4-78E0-41BA-A4D3-CE0BBBA34800}"/>
              </a:ext>
            </a:extLst>
          </p:cNvPr>
          <p:cNvSpPr txBox="1"/>
          <p:nvPr/>
        </p:nvSpPr>
        <p:spPr>
          <a:xfrm>
            <a:off x="4811805" y="1557338"/>
            <a:ext cx="6914030" cy="42237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Starting from glucose to synthesize Benzyl alcohol</a:t>
            </a:r>
          </a:p>
          <a:p>
            <a:r>
              <a:rPr lang="en-US" altLang="zh-CN" dirty="0"/>
              <a:t>Shikimic acid pathway</a:t>
            </a:r>
          </a:p>
          <a:p>
            <a:r>
              <a:rPr lang="en-US" altLang="zh-CN" dirty="0"/>
              <a:t>Folk at Phenylpyruvate</a:t>
            </a:r>
          </a:p>
          <a:p>
            <a:r>
              <a:rPr lang="en-US" altLang="zh-CN" i="1" dirty="0" err="1"/>
              <a:t>hmaS</a:t>
            </a:r>
            <a:r>
              <a:rPr lang="zh-CN" altLang="en-US" dirty="0"/>
              <a:t>（</a:t>
            </a:r>
            <a:r>
              <a:rPr lang="en-US" altLang="zh-CN" dirty="0"/>
              <a:t>annotated as </a:t>
            </a:r>
            <a:r>
              <a:rPr lang="en-US" altLang="zh-CN" i="1" dirty="0"/>
              <a:t>vcm17 </a:t>
            </a:r>
            <a:r>
              <a:rPr lang="zh-CN" altLang="en-US" dirty="0"/>
              <a:t>），</a:t>
            </a:r>
            <a:r>
              <a:rPr lang="en-US" altLang="zh-CN" dirty="0"/>
              <a:t>from </a:t>
            </a:r>
            <a:r>
              <a:rPr lang="en-US" altLang="zh-CN" i="1" dirty="0" err="1"/>
              <a:t>Amycolatopsis</a:t>
            </a:r>
            <a:r>
              <a:rPr lang="en-US" altLang="zh-CN" i="1" dirty="0"/>
              <a:t> </a:t>
            </a:r>
            <a:r>
              <a:rPr lang="en-US" altLang="zh-CN" i="1" dirty="0" err="1"/>
              <a:t>orientalis</a:t>
            </a:r>
            <a:r>
              <a:rPr lang="en-US" altLang="zh-CN" i="1" dirty="0"/>
              <a:t> </a:t>
            </a:r>
            <a:r>
              <a:rPr lang="en-US" altLang="zh-CN" dirty="0"/>
              <a:t>HCCB10007 </a:t>
            </a:r>
          </a:p>
          <a:p>
            <a:r>
              <a:rPr lang="en-US" altLang="zh-CN" i="1" dirty="0" err="1"/>
              <a:t>mdlB</a:t>
            </a:r>
            <a:r>
              <a:rPr lang="zh-CN" altLang="en-US" dirty="0"/>
              <a:t>，</a:t>
            </a:r>
            <a:r>
              <a:rPr lang="en-US" altLang="zh-CN" dirty="0"/>
              <a:t>from </a:t>
            </a:r>
            <a:r>
              <a:rPr lang="en-US" altLang="zh-CN" i="1" dirty="0"/>
              <a:t>Pseudomonas putida </a:t>
            </a:r>
            <a:r>
              <a:rPr lang="en-US" altLang="zh-CN" dirty="0"/>
              <a:t>ATCC 12633</a:t>
            </a:r>
          </a:p>
          <a:p>
            <a:r>
              <a:rPr lang="en-US" altLang="zh-CN" i="1" dirty="0" err="1"/>
              <a:t>mdlC</a:t>
            </a:r>
            <a:r>
              <a:rPr lang="zh-CN" altLang="en-US" dirty="0"/>
              <a:t>，</a:t>
            </a:r>
            <a:r>
              <a:rPr lang="en-US" altLang="zh-CN" dirty="0"/>
              <a:t>from </a:t>
            </a:r>
            <a:r>
              <a:rPr lang="en-US" altLang="zh-CN" i="1" dirty="0"/>
              <a:t>Pseudomonas putida </a:t>
            </a:r>
            <a:r>
              <a:rPr lang="en-US" altLang="zh-CN" dirty="0"/>
              <a:t>ATCC 12633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E4EA21-AE10-4D2D-91D5-D12B80FE9038}"/>
              </a:ext>
            </a:extLst>
          </p:cNvPr>
          <p:cNvSpPr/>
          <p:nvPr/>
        </p:nvSpPr>
        <p:spPr>
          <a:xfrm>
            <a:off x="5893172" y="61235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Pugh, S., McKenna, R.,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Halloum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I. &amp; Nielsen, D. R. (2015)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9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DD92F-2391-4148-A78D-98DEB5D3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perception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E89916-AF2B-4482-A89A-CB079E0202F1}"/>
              </a:ext>
            </a:extLst>
          </p:cNvPr>
          <p:cNvGrpSpPr/>
          <p:nvPr/>
        </p:nvGrpSpPr>
        <p:grpSpPr>
          <a:xfrm>
            <a:off x="5344264" y="1055594"/>
            <a:ext cx="4915948" cy="1709967"/>
            <a:chOff x="3413908" y="2318154"/>
            <a:chExt cx="4915948" cy="170996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0EDD7C2-7D88-45D7-978D-F099530DEAE2}"/>
                </a:ext>
              </a:extLst>
            </p:cNvPr>
            <p:cNvGrpSpPr/>
            <p:nvPr/>
          </p:nvGrpSpPr>
          <p:grpSpPr>
            <a:xfrm>
              <a:off x="3413908" y="2318154"/>
              <a:ext cx="4915948" cy="1299366"/>
              <a:chOff x="3145871" y="1596159"/>
              <a:chExt cx="4915948" cy="129936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E6E401-0377-4E58-B57E-B9A5914C061B}"/>
                  </a:ext>
                </a:extLst>
              </p:cNvPr>
              <p:cNvSpPr/>
              <p:nvPr/>
            </p:nvSpPr>
            <p:spPr>
              <a:xfrm>
                <a:off x="3145871" y="2101136"/>
                <a:ext cx="4915948" cy="15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箭头: 直角上 5">
                <a:extLst>
                  <a:ext uri="{FF2B5EF4-FFF2-40B4-BE49-F238E27FC236}">
                    <a16:creationId xmlns:a16="http://schemas.microsoft.com/office/drawing/2014/main" id="{8199DF72-8AF3-4D3D-93A1-65599146391F}"/>
                  </a:ext>
                </a:extLst>
              </p:cNvPr>
              <p:cNvSpPr/>
              <p:nvPr/>
            </p:nvSpPr>
            <p:spPr>
              <a:xfrm rot="5400000" flipV="1">
                <a:off x="4895467" y="2173964"/>
                <a:ext cx="494950" cy="578840"/>
              </a:xfrm>
              <a:prstGeom prst="bentUpArrow">
                <a:avLst>
                  <a:gd name="adj1" fmla="val 18220"/>
                  <a:gd name="adj2" fmla="val 24153"/>
                  <a:gd name="adj3" fmla="val 48729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099EBCC-5C43-47E9-B9C1-B75AC61D809D}"/>
                  </a:ext>
                </a:extLst>
              </p:cNvPr>
              <p:cNvSpPr/>
              <p:nvPr/>
            </p:nvSpPr>
            <p:spPr>
              <a:xfrm>
                <a:off x="3710812" y="2252444"/>
                <a:ext cx="796955" cy="24747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直角上 7">
                <a:extLst>
                  <a:ext uri="{FF2B5EF4-FFF2-40B4-BE49-F238E27FC236}">
                    <a16:creationId xmlns:a16="http://schemas.microsoft.com/office/drawing/2014/main" id="{B43B937E-6CF1-4D3C-8D80-DD386938D0EE}"/>
                  </a:ext>
                </a:extLst>
              </p:cNvPr>
              <p:cNvSpPr/>
              <p:nvPr/>
            </p:nvSpPr>
            <p:spPr>
              <a:xfrm rot="16200000" flipV="1">
                <a:off x="6084239" y="1554214"/>
                <a:ext cx="494950" cy="578840"/>
              </a:xfrm>
              <a:prstGeom prst="bentUpArrow">
                <a:avLst>
                  <a:gd name="adj1" fmla="val 18220"/>
                  <a:gd name="adj2" fmla="val 24153"/>
                  <a:gd name="adj3" fmla="val 48729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F9C5F7-84C8-4612-9100-0DD2E6EC2694}"/>
                  </a:ext>
                </a:extLst>
              </p:cNvPr>
              <p:cNvSpPr/>
              <p:nvPr/>
            </p:nvSpPr>
            <p:spPr>
              <a:xfrm>
                <a:off x="6851503" y="1843634"/>
                <a:ext cx="796955" cy="24747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C5C067-B846-4E15-A15D-005B4317DDF9}"/>
                  </a:ext>
                </a:extLst>
              </p:cNvPr>
              <p:cNvSpPr txBox="1"/>
              <p:nvPr/>
            </p:nvSpPr>
            <p:spPr>
              <a:xfrm>
                <a:off x="3807493" y="2526193"/>
                <a:ext cx="629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atuR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94F73C5-8F5C-4BF1-A220-C6F6A82BBBD9}"/>
                  </a:ext>
                </a:extLst>
              </p:cNvPr>
              <p:cNvSpPr txBox="1"/>
              <p:nvPr/>
            </p:nvSpPr>
            <p:spPr>
              <a:xfrm>
                <a:off x="5764749" y="2295360"/>
                <a:ext cx="10891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</a:lstStyle>
              <a:p>
                <a:r>
                  <a:rPr lang="en-US" altLang="zh-CN" dirty="0"/>
                  <a:t>Putative Promoter</a:t>
                </a:r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2D46B2-9943-4008-8387-210C0B0B7C28}"/>
                  </a:ext>
                </a:extLst>
              </p:cNvPr>
              <p:cNvSpPr txBox="1"/>
              <p:nvPr/>
            </p:nvSpPr>
            <p:spPr>
              <a:xfrm>
                <a:off x="7017714" y="2300668"/>
                <a:ext cx="578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lasI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5B1062-0528-4EAA-BEA8-58E729125429}"/>
                </a:ext>
              </a:extLst>
            </p:cNvPr>
            <p:cNvSpPr txBox="1"/>
            <p:nvPr/>
          </p:nvSpPr>
          <p:spPr>
            <a:xfrm>
              <a:off x="4975413" y="3381790"/>
              <a:ext cx="1191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i="1"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i="0" dirty="0"/>
                <a:t>Putative</a:t>
              </a:r>
            </a:p>
            <a:p>
              <a:r>
                <a:rPr lang="en-US" altLang="zh-CN" i="0" dirty="0"/>
                <a:t>Promoter</a:t>
              </a:r>
              <a:endParaRPr lang="zh-CN" altLang="en-US" i="0" dirty="0"/>
            </a:p>
          </p:txBody>
        </p:sp>
      </p:grp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9EB520E9-FFBB-4D8C-BD70-85437D97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6440"/>
            <a:ext cx="10515600" cy="207471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origin of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atu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Pseudomonas aeruginosa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PAO1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negative-inducible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operon which can percept geraniol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Induce initial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LasI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part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055C03-211C-4F5E-B715-01BE235EE6E5}"/>
              </a:ext>
            </a:extLst>
          </p:cNvPr>
          <p:cNvSpPr/>
          <p:nvPr/>
        </p:nvSpPr>
        <p:spPr>
          <a:xfrm>
            <a:off x="7411103" y="6019514"/>
            <a:ext cx="4597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Förster-Fromme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K. &amp;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Jendrossek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D. (2010).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8D0E9D-57DE-423B-A63E-3D6D8A061FC4}"/>
              </a:ext>
            </a:extLst>
          </p:cNvPr>
          <p:cNvGrpSpPr/>
          <p:nvPr/>
        </p:nvGrpSpPr>
        <p:grpSpPr>
          <a:xfrm>
            <a:off x="3439322" y="3317489"/>
            <a:ext cx="745872" cy="663171"/>
            <a:chOff x="5791734" y="900402"/>
            <a:chExt cx="745872" cy="663171"/>
          </a:xfrm>
          <a:solidFill>
            <a:schemeClr val="accent2">
              <a:lumMod val="50000"/>
            </a:schemeClr>
          </a:solidFill>
        </p:grpSpPr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B52BE7AC-219C-494B-8575-1A475FA89082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>
              <a:extLst>
                <a:ext uri="{FF2B5EF4-FFF2-40B4-BE49-F238E27FC236}">
                  <a16:creationId xmlns:a16="http://schemas.microsoft.com/office/drawing/2014/main" id="{EDDFF567-7C1A-4F14-BE0A-35C0BDACE3D7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>
              <a:extLst>
                <a:ext uri="{FF2B5EF4-FFF2-40B4-BE49-F238E27FC236}">
                  <a16:creationId xmlns:a16="http://schemas.microsoft.com/office/drawing/2014/main" id="{B677E814-E32A-4A9E-A58E-EBACB74FE7C8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39D8A6FB-18B3-451E-B6FE-7F5811E79109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>
              <a:extLst>
                <a:ext uri="{FF2B5EF4-FFF2-40B4-BE49-F238E27FC236}">
                  <a16:creationId xmlns:a16="http://schemas.microsoft.com/office/drawing/2014/main" id="{275A83D6-486E-46ED-8B38-A34FDB77A797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>
              <a:extLst>
                <a:ext uri="{FF2B5EF4-FFF2-40B4-BE49-F238E27FC236}">
                  <a16:creationId xmlns:a16="http://schemas.microsoft.com/office/drawing/2014/main" id="{EA664D28-9467-41DC-A361-41D0DE0243D9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E08784B-D272-4546-8C96-01DBFD756451}"/>
              </a:ext>
            </a:extLst>
          </p:cNvPr>
          <p:cNvCxnSpPr>
            <a:cxnSpLocks/>
          </p:cNvCxnSpPr>
          <p:nvPr/>
        </p:nvCxnSpPr>
        <p:spPr>
          <a:xfrm flipH="1">
            <a:off x="6323919" y="2377680"/>
            <a:ext cx="5760" cy="7757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五边形 18">
            <a:extLst>
              <a:ext uri="{FF2B5EF4-FFF2-40B4-BE49-F238E27FC236}">
                <a16:creationId xmlns:a16="http://schemas.microsoft.com/office/drawing/2014/main" id="{0A932EAC-5B3F-4FCC-A26A-A56C0961DB76}"/>
              </a:ext>
            </a:extLst>
          </p:cNvPr>
          <p:cNvSpPr/>
          <p:nvPr/>
        </p:nvSpPr>
        <p:spPr>
          <a:xfrm>
            <a:off x="5830129" y="3227914"/>
            <a:ext cx="836910" cy="797057"/>
          </a:xfrm>
          <a:prstGeom prst="pent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DAD14D-329E-4BEB-937D-6E630A1BBCB8}"/>
              </a:ext>
            </a:extLst>
          </p:cNvPr>
          <p:cNvGrpSpPr/>
          <p:nvPr/>
        </p:nvGrpSpPr>
        <p:grpSpPr>
          <a:xfrm>
            <a:off x="6856586" y="2886136"/>
            <a:ext cx="933190" cy="793483"/>
            <a:chOff x="5186931" y="1538566"/>
            <a:chExt cx="933190" cy="41356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CAB7A71-5197-4E6F-A51D-717639705282}"/>
                </a:ext>
              </a:extLst>
            </p:cNvPr>
            <p:cNvCxnSpPr>
              <a:cxnSpLocks/>
            </p:cNvCxnSpPr>
            <p:nvPr/>
          </p:nvCxnSpPr>
          <p:spPr>
            <a:xfrm>
              <a:off x="5802079" y="1538566"/>
              <a:ext cx="318042" cy="102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460CE9-23F4-4CE7-BA4D-0BD3C2167AF2}"/>
                </a:ext>
              </a:extLst>
            </p:cNvPr>
            <p:cNvCxnSpPr>
              <a:cxnSpLocks/>
            </p:cNvCxnSpPr>
            <p:nvPr/>
          </p:nvCxnSpPr>
          <p:spPr>
            <a:xfrm>
              <a:off x="5186931" y="1952130"/>
              <a:ext cx="77416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C165496-F7E9-4C4E-8278-FD3039CF38C3}"/>
                </a:ext>
              </a:extLst>
            </p:cNvPr>
            <p:cNvCxnSpPr>
              <a:cxnSpLocks/>
            </p:cNvCxnSpPr>
            <p:nvPr/>
          </p:nvCxnSpPr>
          <p:spPr>
            <a:xfrm>
              <a:off x="5961100" y="1551700"/>
              <a:ext cx="0" cy="4004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77FFD59-E7BF-4FAD-BAAE-7A8041821AE5}"/>
              </a:ext>
            </a:extLst>
          </p:cNvPr>
          <p:cNvCxnSpPr/>
          <p:nvPr/>
        </p:nvCxnSpPr>
        <p:spPr>
          <a:xfrm>
            <a:off x="4482354" y="3626443"/>
            <a:ext cx="11582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980985F-953B-4AC9-809A-99B6833C7F25}"/>
              </a:ext>
            </a:extLst>
          </p:cNvPr>
          <p:cNvCxnSpPr>
            <a:cxnSpLocks/>
          </p:cNvCxnSpPr>
          <p:nvPr/>
        </p:nvCxnSpPr>
        <p:spPr>
          <a:xfrm flipV="1">
            <a:off x="5640583" y="3501134"/>
            <a:ext cx="0" cy="250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07A27C19-2F5F-4E81-97DA-B3CF8C659F81}"/>
              </a:ext>
            </a:extLst>
          </p:cNvPr>
          <p:cNvSpPr txBox="1"/>
          <p:nvPr/>
        </p:nvSpPr>
        <p:spPr>
          <a:xfrm>
            <a:off x="2502072" y="3464409"/>
            <a:ext cx="89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香叶醇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2F1251-8265-4066-9266-BFB3EE4E6C59}"/>
              </a:ext>
            </a:extLst>
          </p:cNvPr>
          <p:cNvSpPr/>
          <p:nvPr/>
        </p:nvSpPr>
        <p:spPr>
          <a:xfrm>
            <a:off x="7411103" y="5649154"/>
            <a:ext cx="42535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Förster-Fromme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lang="en-US" altLang="zh-CN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(2006).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3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829D9-8797-45CA-B059-A1C6AB66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47" y="24900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memory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E610ABB1-0BF2-476B-B5DE-86790E33D720}"/>
              </a:ext>
            </a:extLst>
          </p:cNvPr>
          <p:cNvSpPr/>
          <p:nvPr/>
        </p:nvSpPr>
        <p:spPr>
          <a:xfrm>
            <a:off x="4515062" y="2071654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6A58CA0E-7428-4480-9A32-FD1C98660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830" y="2872854"/>
            <a:ext cx="70524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LasI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2839658-D369-4FB2-B712-64DCD2931A6F}"/>
              </a:ext>
            </a:extLst>
          </p:cNvPr>
          <p:cNvSpPr/>
          <p:nvPr/>
        </p:nvSpPr>
        <p:spPr>
          <a:xfrm>
            <a:off x="4551615" y="3327149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46">
            <a:extLst>
              <a:ext uri="{FF2B5EF4-FFF2-40B4-BE49-F238E27FC236}">
                <a16:creationId xmlns:a16="http://schemas.microsoft.com/office/drawing/2014/main" id="{4F280181-9774-40B5-B64E-C707F5518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22" y="3688836"/>
            <a:ext cx="75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LasR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A2F3F1-BD17-4BFA-92BE-F1D77E42C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671" y="6227293"/>
            <a:ext cx="1986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3OC12-HSL-LasR</a:t>
            </a:r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9F97ED6-726D-40A3-8B67-86309DBDF8F9}"/>
              </a:ext>
            </a:extLst>
          </p:cNvPr>
          <p:cNvGrpSpPr/>
          <p:nvPr/>
        </p:nvGrpSpPr>
        <p:grpSpPr>
          <a:xfrm>
            <a:off x="277272" y="1403377"/>
            <a:ext cx="9565341" cy="1119682"/>
            <a:chOff x="133837" y="331787"/>
            <a:chExt cx="9565341" cy="1119682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8EAA79A9-9515-41CA-8007-C01B07491F85}"/>
                </a:ext>
              </a:extLst>
            </p:cNvPr>
            <p:cNvSpPr/>
            <p:nvPr/>
          </p:nvSpPr>
          <p:spPr>
            <a:xfrm rot="10800000" flipV="1">
              <a:off x="1742280" y="534968"/>
              <a:ext cx="746125" cy="3698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lasR</a:t>
              </a:r>
              <a:endPara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箭头: 直角上 34">
              <a:extLst>
                <a:ext uri="{FF2B5EF4-FFF2-40B4-BE49-F238E27FC236}">
                  <a16:creationId xmlns:a16="http://schemas.microsoft.com/office/drawing/2014/main" id="{D2EAFC7B-F327-4AA5-A7AD-5619773775FB}"/>
                </a:ext>
              </a:extLst>
            </p:cNvPr>
            <p:cNvSpPr/>
            <p:nvPr/>
          </p:nvSpPr>
          <p:spPr>
            <a:xfrm rot="16200000" flipV="1">
              <a:off x="795980" y="265268"/>
              <a:ext cx="509957" cy="758825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9A1EB3A-1E25-47C3-9275-E222EC15E2C9}"/>
                </a:ext>
              </a:extLst>
            </p:cNvPr>
            <p:cNvSpPr/>
            <p:nvPr/>
          </p:nvSpPr>
          <p:spPr>
            <a:xfrm>
              <a:off x="4080127" y="522070"/>
              <a:ext cx="758825" cy="37732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lasI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54B48FCA-6410-41F6-B29D-BD7B3A134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45" y="1081582"/>
              <a:ext cx="85670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J23102</a:t>
              </a:r>
              <a:endParaRPr lang="zh-CN" altLang="en-US" dirty="0"/>
            </a:p>
          </p:txBody>
        </p:sp>
        <p:sp>
          <p:nvSpPr>
            <p:cNvPr id="38" name="箭头: 直角上 37">
              <a:extLst>
                <a:ext uri="{FF2B5EF4-FFF2-40B4-BE49-F238E27FC236}">
                  <a16:creationId xmlns:a16="http://schemas.microsoft.com/office/drawing/2014/main" id="{72168BF6-C041-43A1-B0CF-52749A666CED}"/>
                </a:ext>
              </a:extLst>
            </p:cNvPr>
            <p:cNvSpPr/>
            <p:nvPr/>
          </p:nvSpPr>
          <p:spPr>
            <a:xfrm rot="16200000" flipV="1">
              <a:off x="3183333" y="266699"/>
              <a:ext cx="542925" cy="7556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箭头: 直角上 38">
              <a:extLst>
                <a:ext uri="{FF2B5EF4-FFF2-40B4-BE49-F238E27FC236}">
                  <a16:creationId xmlns:a16="http://schemas.microsoft.com/office/drawing/2014/main" id="{A7B055F2-1CFE-40D9-88F3-72D2C19EFCB2}"/>
                </a:ext>
              </a:extLst>
            </p:cNvPr>
            <p:cNvSpPr/>
            <p:nvPr/>
          </p:nvSpPr>
          <p:spPr>
            <a:xfrm rot="16200000" flipV="1">
              <a:off x="6626195" y="220662"/>
              <a:ext cx="584200" cy="8064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98">
              <a:extLst>
                <a:ext uri="{FF2B5EF4-FFF2-40B4-BE49-F238E27FC236}">
                  <a16:creationId xmlns:a16="http://schemas.microsoft.com/office/drawing/2014/main" id="{DFD012F1-0ED6-43A5-B2D2-16958FB75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7320" y="997480"/>
              <a:ext cx="7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las</a:t>
              </a:r>
              <a:endParaRPr lang="zh-CN" altLang="en-US" baseline="-25000" dirty="0"/>
            </a:p>
          </p:txBody>
        </p:sp>
        <p:sp>
          <p:nvSpPr>
            <p:cNvPr id="41" name="文本框 98">
              <a:extLst>
                <a:ext uri="{FF2B5EF4-FFF2-40B4-BE49-F238E27FC236}">
                  <a16:creationId xmlns:a16="http://schemas.microsoft.com/office/drawing/2014/main" id="{42E9FF48-2C14-42FC-8D9E-057DE3EC6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8250" y="995560"/>
              <a:ext cx="53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las</a:t>
              </a:r>
              <a:endParaRPr lang="zh-CN" altLang="en-US" baseline="-25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EA9637A-8BB0-4A62-B57C-19520EA76191}"/>
                </a:ext>
              </a:extLst>
            </p:cNvPr>
            <p:cNvSpPr/>
            <p:nvPr/>
          </p:nvSpPr>
          <p:spPr>
            <a:xfrm>
              <a:off x="7841853" y="539977"/>
              <a:ext cx="917560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taRNA2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F79012F-34F6-425F-9A62-FF8E5D2D776C}"/>
                </a:ext>
              </a:extLst>
            </p:cNvPr>
            <p:cNvSpPr/>
            <p:nvPr/>
          </p:nvSpPr>
          <p:spPr>
            <a:xfrm>
              <a:off x="133837" y="909309"/>
              <a:ext cx="9565341" cy="128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24">
            <a:extLst>
              <a:ext uri="{FF2B5EF4-FFF2-40B4-BE49-F238E27FC236}">
                <a16:creationId xmlns:a16="http://schemas.microsoft.com/office/drawing/2014/main" id="{28CC2AF6-0429-4B49-8E9E-409528D57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3541" y="5238578"/>
            <a:ext cx="136390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Initial </a:t>
            </a: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LasI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箭头: 下 44">
            <a:extLst>
              <a:ext uri="{FF2B5EF4-FFF2-40B4-BE49-F238E27FC236}">
                <a16:creationId xmlns:a16="http://schemas.microsoft.com/office/drawing/2014/main" id="{336FCD0C-D625-41A2-9446-DE0616EEC061}"/>
              </a:ext>
            </a:extLst>
          </p:cNvPr>
          <p:cNvSpPr/>
          <p:nvPr/>
        </p:nvSpPr>
        <p:spPr>
          <a:xfrm rot="10800000">
            <a:off x="5320138" y="4618314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1D31801E-5CDA-4741-AFF3-1EC4DE16A2E0}"/>
              </a:ext>
            </a:extLst>
          </p:cNvPr>
          <p:cNvSpPr/>
          <p:nvPr/>
        </p:nvSpPr>
        <p:spPr>
          <a:xfrm>
            <a:off x="8277388" y="2115278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A2C4D43-06FB-4F71-A32F-985AC38427EA}"/>
              </a:ext>
            </a:extLst>
          </p:cNvPr>
          <p:cNvGrpSpPr/>
          <p:nvPr/>
        </p:nvGrpSpPr>
        <p:grpSpPr>
          <a:xfrm>
            <a:off x="7888941" y="2955593"/>
            <a:ext cx="1953672" cy="754144"/>
            <a:chOff x="7745506" y="1884003"/>
            <a:chExt cx="1953672" cy="754144"/>
          </a:xfrm>
        </p:grpSpPr>
        <p:sp>
          <p:nvSpPr>
            <p:cNvPr id="48" name="流程图: 过程 47">
              <a:extLst>
                <a:ext uri="{FF2B5EF4-FFF2-40B4-BE49-F238E27FC236}">
                  <a16:creationId xmlns:a16="http://schemas.microsoft.com/office/drawing/2014/main" id="{EA149822-B387-40C7-8042-C55C3FEADAAE}"/>
                </a:ext>
              </a:extLst>
            </p:cNvPr>
            <p:cNvSpPr/>
            <p:nvPr/>
          </p:nvSpPr>
          <p:spPr>
            <a:xfrm>
              <a:off x="7745506" y="2201374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C0F3D560-F914-4C6C-8770-FC5A361D79A6}"/>
                </a:ext>
              </a:extLst>
            </p:cNvPr>
            <p:cNvSpPr/>
            <p:nvPr/>
          </p:nvSpPr>
          <p:spPr>
            <a:xfrm>
              <a:off x="8796381" y="214147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F3AECE9D-F6EC-4F65-990E-4367549FCB60}"/>
                </a:ext>
              </a:extLst>
            </p:cNvPr>
            <p:cNvSpPr/>
            <p:nvPr/>
          </p:nvSpPr>
          <p:spPr>
            <a:xfrm>
              <a:off x="7745506" y="248684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1CCCAD48-FF7E-4271-8860-6B25452A6F4A}"/>
                </a:ext>
              </a:extLst>
            </p:cNvPr>
            <p:cNvSpPr/>
            <p:nvPr/>
          </p:nvSpPr>
          <p:spPr>
            <a:xfrm>
              <a:off x="8759413" y="2382932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FC2757DE-B36D-4F8B-8857-7E2098A7457C}"/>
                </a:ext>
              </a:extLst>
            </p:cNvPr>
            <p:cNvSpPr/>
            <p:nvPr/>
          </p:nvSpPr>
          <p:spPr>
            <a:xfrm>
              <a:off x="8196903" y="1884003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9A5E1D6C-2804-475C-B82B-4FABD863CF8D}"/>
              </a:ext>
            </a:extLst>
          </p:cNvPr>
          <p:cNvSpPr/>
          <p:nvPr/>
        </p:nvSpPr>
        <p:spPr>
          <a:xfrm>
            <a:off x="8592295" y="377670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taRNA2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C42CFC0-E2DD-478B-B5D9-3B55C16B8FA9}"/>
              </a:ext>
            </a:extLst>
          </p:cNvPr>
          <p:cNvSpPr/>
          <p:nvPr/>
        </p:nvSpPr>
        <p:spPr>
          <a:xfrm>
            <a:off x="8391803" y="5962665"/>
            <a:ext cx="3518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 (2004).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Grant, P. K. et al (2016).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1C6E2CBA-57F2-41C1-91CA-A7CAABB92130}"/>
              </a:ext>
            </a:extLst>
          </p:cNvPr>
          <p:cNvGrpSpPr/>
          <p:nvPr/>
        </p:nvGrpSpPr>
        <p:grpSpPr>
          <a:xfrm>
            <a:off x="4018072" y="2640145"/>
            <a:ext cx="2885318" cy="3852788"/>
            <a:chOff x="4028066" y="2649820"/>
            <a:chExt cx="2885318" cy="3852788"/>
          </a:xfrm>
        </p:grpSpPr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68E1B28-73CE-4F2E-B57E-B8FC2910F36F}"/>
                </a:ext>
              </a:extLst>
            </p:cNvPr>
            <p:cNvCxnSpPr>
              <a:cxnSpLocks/>
            </p:cNvCxnSpPr>
            <p:nvPr/>
          </p:nvCxnSpPr>
          <p:spPr>
            <a:xfrm>
              <a:off x="4028066" y="6502608"/>
              <a:ext cx="28853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3D54CF85-7F9A-46E3-B064-C858DC3E53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522" y="2649820"/>
              <a:ext cx="0" cy="38329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31">
            <a:extLst>
              <a:ext uri="{FF2B5EF4-FFF2-40B4-BE49-F238E27FC236}">
                <a16:creationId xmlns:a16="http://schemas.microsoft.com/office/drawing/2014/main" id="{632971C6-98E9-4033-A823-95802FE86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827" y="4205842"/>
            <a:ext cx="1363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3OC12-HSL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34C2409C-E133-46D0-B84D-5AE72215C33A}"/>
              </a:ext>
            </a:extLst>
          </p:cNvPr>
          <p:cNvGrpSpPr/>
          <p:nvPr/>
        </p:nvGrpSpPr>
        <p:grpSpPr>
          <a:xfrm>
            <a:off x="3837548" y="3860828"/>
            <a:ext cx="1109662" cy="942975"/>
            <a:chOff x="3694113" y="2789238"/>
            <a:chExt cx="1109662" cy="942975"/>
          </a:xfrm>
          <a:solidFill>
            <a:srgbClr val="C00000"/>
          </a:solidFill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E90542DD-80B4-4CEE-9829-B0E9786A1BEE}"/>
                </a:ext>
              </a:extLst>
            </p:cNvPr>
            <p:cNvSpPr/>
            <p:nvPr/>
          </p:nvSpPr>
          <p:spPr>
            <a:xfrm rot="1298831">
              <a:off x="4227513" y="29225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ECC19018-5A3A-424F-9295-C979714F9992}"/>
                </a:ext>
              </a:extLst>
            </p:cNvPr>
            <p:cNvSpPr/>
            <p:nvPr/>
          </p:nvSpPr>
          <p:spPr>
            <a:xfrm rot="19545470">
              <a:off x="4573588" y="2789238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6C1C3E2C-7320-4DB6-A47A-F44930DB0352}"/>
                </a:ext>
              </a:extLst>
            </p:cNvPr>
            <p:cNvSpPr/>
            <p:nvPr/>
          </p:nvSpPr>
          <p:spPr>
            <a:xfrm rot="19578709">
              <a:off x="4110038" y="3322638"/>
              <a:ext cx="180975" cy="179387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C839DBC-713B-4045-B1C7-A5BC3E7D765D}"/>
                </a:ext>
              </a:extLst>
            </p:cNvPr>
            <p:cNvSpPr/>
            <p:nvPr/>
          </p:nvSpPr>
          <p:spPr>
            <a:xfrm rot="865999">
              <a:off x="3894138" y="3552825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BD9BA136-737C-46FA-A325-E1F57FDC505A}"/>
                </a:ext>
              </a:extLst>
            </p:cNvPr>
            <p:cNvSpPr/>
            <p:nvPr/>
          </p:nvSpPr>
          <p:spPr>
            <a:xfrm rot="20767088">
              <a:off x="4570413" y="3155950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0678375-C6E6-4B61-885F-0F54802EB3BC}"/>
                </a:ext>
              </a:extLst>
            </p:cNvPr>
            <p:cNvSpPr/>
            <p:nvPr/>
          </p:nvSpPr>
          <p:spPr>
            <a:xfrm rot="19406526">
              <a:off x="3694113" y="32908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26EBBCF5-D77C-4714-BA7A-8E73A0BE12D1}"/>
                </a:ext>
              </a:extLst>
            </p:cNvPr>
            <p:cNvSpPr/>
            <p:nvPr/>
          </p:nvSpPr>
          <p:spPr>
            <a:xfrm rot="19540470">
              <a:off x="4310063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DA3FF78-AEB3-4544-B912-59BEFCA40379}"/>
                </a:ext>
              </a:extLst>
            </p:cNvPr>
            <p:cNvSpPr/>
            <p:nvPr/>
          </p:nvSpPr>
          <p:spPr>
            <a:xfrm rot="19553402">
              <a:off x="4622800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4C6F048C-63FD-4D33-A662-519B5AEA38F2}"/>
              </a:ext>
            </a:extLst>
          </p:cNvPr>
          <p:cNvCxnSpPr>
            <a:cxnSpLocks/>
          </p:cNvCxnSpPr>
          <p:nvPr/>
        </p:nvCxnSpPr>
        <p:spPr>
          <a:xfrm flipV="1">
            <a:off x="2669043" y="2523059"/>
            <a:ext cx="577100" cy="23907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7F9A0A5-C8B9-4D68-B53B-FB4EFF5ED06D}"/>
              </a:ext>
            </a:extLst>
          </p:cNvPr>
          <p:cNvCxnSpPr>
            <a:cxnSpLocks/>
          </p:cNvCxnSpPr>
          <p:nvPr/>
        </p:nvCxnSpPr>
        <p:spPr>
          <a:xfrm>
            <a:off x="1697698" y="4394436"/>
            <a:ext cx="464853" cy="78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4E9F8A7-69D8-4177-9854-666A677A59EF}"/>
              </a:ext>
            </a:extLst>
          </p:cNvPr>
          <p:cNvCxnSpPr/>
          <p:nvPr/>
        </p:nvCxnSpPr>
        <p:spPr>
          <a:xfrm flipH="1">
            <a:off x="3170319" y="4797705"/>
            <a:ext cx="681100" cy="519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EC6E2AB-B005-40BA-9F10-A7C92A4448A9}"/>
              </a:ext>
            </a:extLst>
          </p:cNvPr>
          <p:cNvCxnSpPr/>
          <p:nvPr/>
        </p:nvCxnSpPr>
        <p:spPr>
          <a:xfrm flipH="1">
            <a:off x="1488141" y="2259106"/>
            <a:ext cx="674410" cy="11052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云形 90">
            <a:extLst>
              <a:ext uri="{FF2B5EF4-FFF2-40B4-BE49-F238E27FC236}">
                <a16:creationId xmlns:a16="http://schemas.microsoft.com/office/drawing/2014/main" id="{1B438D9E-948A-49E1-A9F7-35765A7FB3BE}"/>
              </a:ext>
            </a:extLst>
          </p:cNvPr>
          <p:cNvSpPr/>
          <p:nvPr/>
        </p:nvSpPr>
        <p:spPr>
          <a:xfrm>
            <a:off x="1073851" y="3493634"/>
            <a:ext cx="856703" cy="759737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DB77BB1-0AC7-4952-B054-B623B7D62C6A}"/>
              </a:ext>
            </a:extLst>
          </p:cNvPr>
          <p:cNvGrpSpPr/>
          <p:nvPr/>
        </p:nvGrpSpPr>
        <p:grpSpPr>
          <a:xfrm>
            <a:off x="1883215" y="5283440"/>
            <a:ext cx="1062500" cy="759737"/>
            <a:chOff x="1883215" y="5283440"/>
            <a:chExt cx="1062500" cy="759737"/>
          </a:xfrm>
          <a:solidFill>
            <a:srgbClr val="92D050"/>
          </a:solidFill>
        </p:grpSpPr>
        <p:sp>
          <p:nvSpPr>
            <p:cNvPr id="93" name="云形 92">
              <a:extLst>
                <a:ext uri="{FF2B5EF4-FFF2-40B4-BE49-F238E27FC236}">
                  <a16:creationId xmlns:a16="http://schemas.microsoft.com/office/drawing/2014/main" id="{AB1AB9F9-35AC-40F2-AC52-B7F78FF365EC}"/>
                </a:ext>
              </a:extLst>
            </p:cNvPr>
            <p:cNvSpPr/>
            <p:nvPr/>
          </p:nvSpPr>
          <p:spPr>
            <a:xfrm>
              <a:off x="1883215" y="5283440"/>
              <a:ext cx="856703" cy="759737"/>
            </a:xfrm>
            <a:prstGeom prst="clou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60735DD5-AF5F-405D-8B16-AC9AAED052F4}"/>
                </a:ext>
              </a:extLst>
            </p:cNvPr>
            <p:cNvSpPr/>
            <p:nvPr/>
          </p:nvSpPr>
          <p:spPr>
            <a:xfrm rot="2328219">
              <a:off x="2764740" y="5548994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142033E4-3151-4130-9F6A-5F1B4F279371}"/>
              </a:ext>
            </a:extLst>
          </p:cNvPr>
          <p:cNvSpPr txBox="1"/>
          <p:nvPr/>
        </p:nvSpPr>
        <p:spPr>
          <a:xfrm>
            <a:off x="4669137" y="3458326"/>
            <a:ext cx="1006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13F8D2F-2423-42B5-A4C7-911D84B05313}"/>
              </a:ext>
            </a:extLst>
          </p:cNvPr>
          <p:cNvSpPr txBox="1"/>
          <p:nvPr/>
        </p:nvSpPr>
        <p:spPr>
          <a:xfrm>
            <a:off x="5471706" y="4759966"/>
            <a:ext cx="90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23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78C26-6934-4EDA-B65B-07ACD389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release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506387-1EF5-45A5-B35F-79562071132E}"/>
              </a:ext>
            </a:extLst>
          </p:cNvPr>
          <p:cNvSpPr/>
          <p:nvPr/>
        </p:nvSpPr>
        <p:spPr>
          <a:xfrm>
            <a:off x="9033533" y="6029109"/>
            <a:ext cx="282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al. (2004).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393BB26-3BFD-40B4-9B06-72E3D2FDA83F}"/>
              </a:ext>
            </a:extLst>
          </p:cNvPr>
          <p:cNvGrpSpPr/>
          <p:nvPr/>
        </p:nvGrpSpPr>
        <p:grpSpPr>
          <a:xfrm>
            <a:off x="5397540" y="1591077"/>
            <a:ext cx="6065446" cy="3110711"/>
            <a:chOff x="5397540" y="1591077"/>
            <a:chExt cx="6065446" cy="311071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8BB271-3DD1-4A2D-AFDD-5CCCDD68B44C}"/>
                </a:ext>
              </a:extLst>
            </p:cNvPr>
            <p:cNvGrpSpPr/>
            <p:nvPr/>
          </p:nvGrpSpPr>
          <p:grpSpPr>
            <a:xfrm>
              <a:off x="5426342" y="1599924"/>
              <a:ext cx="6036644" cy="2518613"/>
              <a:chOff x="5280212" y="613806"/>
              <a:chExt cx="6036644" cy="2518613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91B39B94-5B74-491D-9DDC-4DA85895C74A}"/>
                  </a:ext>
                </a:extLst>
              </p:cNvPr>
              <p:cNvGrpSpPr/>
              <p:nvPr/>
            </p:nvGrpSpPr>
            <p:grpSpPr>
              <a:xfrm>
                <a:off x="8078570" y="613806"/>
                <a:ext cx="3238286" cy="2418136"/>
                <a:chOff x="4738920" y="1251516"/>
                <a:chExt cx="3238286" cy="2418136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4886CDAB-26F0-435A-87D9-470C444D2564}"/>
                    </a:ext>
                  </a:extLst>
                </p:cNvPr>
                <p:cNvGrpSpPr/>
                <p:nvPr/>
              </p:nvGrpSpPr>
              <p:grpSpPr>
                <a:xfrm>
                  <a:off x="5135003" y="2862076"/>
                  <a:ext cx="1714032" cy="508000"/>
                  <a:chOff x="5135003" y="2862076"/>
                  <a:chExt cx="1714032" cy="508000"/>
                </a:xfrm>
              </p:grpSpPr>
              <p:cxnSp>
                <p:nvCxnSpPr>
                  <p:cNvPr id="40" name="直接连接符 39">
                    <a:extLst>
                      <a:ext uri="{FF2B5EF4-FFF2-40B4-BE49-F238E27FC236}">
                        <a16:creationId xmlns:a16="http://schemas.microsoft.com/office/drawing/2014/main" id="{E62F28D6-3D69-408E-BEFC-DAA4318A7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1353" y="2862076"/>
                    <a:ext cx="0" cy="5080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AE428E37-F421-443A-8203-7BEC89881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165" y="323196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>
                    <a:extLst>
                      <a:ext uri="{FF2B5EF4-FFF2-40B4-BE49-F238E27FC236}">
                        <a16:creationId xmlns:a16="http://schemas.microsoft.com/office/drawing/2014/main" id="{E83C4469-99DA-4C66-9F8D-BB4DCD279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8690" y="2869219"/>
                    <a:ext cx="0" cy="3698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0762B37D-FCBA-4F25-9F10-9BCD75A9AE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5003" y="2862076"/>
                    <a:ext cx="1577975" cy="142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" name="文本框 147">
                  <a:extLst>
                    <a:ext uri="{FF2B5EF4-FFF2-40B4-BE49-F238E27FC236}">
                      <a16:creationId xmlns:a16="http://schemas.microsoft.com/office/drawing/2014/main" id="{A494B796-5EC2-47F0-B11D-A92590838C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0566" y="3300320"/>
                  <a:ext cx="1587500" cy="36933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Synthetase</a:t>
                  </a:r>
                  <a:endParaRPr lang="zh-CN" altLang="en-US" sz="18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2EDC607B-77E8-4EEC-AE84-C5F3BF8BB224}"/>
                    </a:ext>
                  </a:extLst>
                </p:cNvPr>
                <p:cNvGrpSpPr/>
                <p:nvPr/>
              </p:nvGrpSpPr>
              <p:grpSpPr>
                <a:xfrm>
                  <a:off x="5865757" y="2127551"/>
                  <a:ext cx="286870" cy="617935"/>
                  <a:chOff x="5865757" y="2127551"/>
                  <a:chExt cx="286870" cy="617935"/>
                </a:xfrm>
              </p:grpSpPr>
              <p:cxnSp>
                <p:nvCxnSpPr>
                  <p:cNvPr id="25" name="直接连接符 24">
                    <a:extLst>
                      <a:ext uri="{FF2B5EF4-FFF2-40B4-BE49-F238E27FC236}">
                        <a16:creationId xmlns:a16="http://schemas.microsoft.com/office/drawing/2014/main" id="{334B4AEE-E9B5-4EF8-A632-6B147468C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09192" y="2127551"/>
                    <a:ext cx="0" cy="5969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>
                    <a:extLst>
                      <a:ext uri="{FF2B5EF4-FFF2-40B4-BE49-F238E27FC236}">
                        <a16:creationId xmlns:a16="http://schemas.microsoft.com/office/drawing/2014/main" id="{AE0BA310-9E9B-4D96-8D13-D56073DF5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65757" y="273834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69B210D8-DA85-42F0-B310-60CC4E0F1BCC}"/>
                    </a:ext>
                  </a:extLst>
                </p:cNvPr>
                <p:cNvGrpSpPr/>
                <p:nvPr/>
              </p:nvGrpSpPr>
              <p:grpSpPr>
                <a:xfrm>
                  <a:off x="6009192" y="1251516"/>
                  <a:ext cx="1953672" cy="754144"/>
                  <a:chOff x="7745506" y="1884003"/>
                  <a:chExt cx="1953672" cy="754144"/>
                </a:xfrm>
              </p:grpSpPr>
              <p:sp>
                <p:nvSpPr>
                  <p:cNvPr id="20" name="流程图: 过程 19">
                    <a:extLst>
                      <a:ext uri="{FF2B5EF4-FFF2-40B4-BE49-F238E27FC236}">
                        <a16:creationId xmlns:a16="http://schemas.microsoft.com/office/drawing/2014/main" id="{82491EEA-C4A1-4210-9E0D-A9AAFA1A2151}"/>
                      </a:ext>
                    </a:extLst>
                  </p:cNvPr>
                  <p:cNvSpPr/>
                  <p:nvPr/>
                </p:nvSpPr>
                <p:spPr>
                  <a:xfrm>
                    <a:off x="7745506" y="2201374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流程图: 过程 20">
                    <a:extLst>
                      <a:ext uri="{FF2B5EF4-FFF2-40B4-BE49-F238E27FC236}">
                        <a16:creationId xmlns:a16="http://schemas.microsoft.com/office/drawing/2014/main" id="{98904D78-54E1-4D3E-AAA7-552AC2B9B682}"/>
                      </a:ext>
                    </a:extLst>
                  </p:cNvPr>
                  <p:cNvSpPr/>
                  <p:nvPr/>
                </p:nvSpPr>
                <p:spPr>
                  <a:xfrm>
                    <a:off x="8796381" y="214147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流程图: 过程 21">
                    <a:extLst>
                      <a:ext uri="{FF2B5EF4-FFF2-40B4-BE49-F238E27FC236}">
                        <a16:creationId xmlns:a16="http://schemas.microsoft.com/office/drawing/2014/main" id="{A5C85F34-1B3F-40B8-9931-A5B70DD4FD6C}"/>
                      </a:ext>
                    </a:extLst>
                  </p:cNvPr>
                  <p:cNvSpPr/>
                  <p:nvPr/>
                </p:nvSpPr>
                <p:spPr>
                  <a:xfrm>
                    <a:off x="7745506" y="248684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流程图: 过程 22">
                    <a:extLst>
                      <a:ext uri="{FF2B5EF4-FFF2-40B4-BE49-F238E27FC236}">
                        <a16:creationId xmlns:a16="http://schemas.microsoft.com/office/drawing/2014/main" id="{9DFB7B20-7CDA-4D43-A925-2650009FFC1D}"/>
                      </a:ext>
                    </a:extLst>
                  </p:cNvPr>
                  <p:cNvSpPr/>
                  <p:nvPr/>
                </p:nvSpPr>
                <p:spPr>
                  <a:xfrm>
                    <a:off x="8759413" y="2382932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流程图: 过程 23">
                    <a:extLst>
                      <a:ext uri="{FF2B5EF4-FFF2-40B4-BE49-F238E27FC236}">
                        <a16:creationId xmlns:a16="http://schemas.microsoft.com/office/drawing/2014/main" id="{DE992289-7BCB-48F8-A8CF-8F66B8FB4FD3}"/>
                      </a:ext>
                    </a:extLst>
                  </p:cNvPr>
                  <p:cNvSpPr/>
                  <p:nvPr/>
                </p:nvSpPr>
                <p:spPr>
                  <a:xfrm>
                    <a:off x="8196903" y="1884003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0B0BF5A-CFBE-4EB1-B1E8-B395C417957C}"/>
                    </a:ext>
                  </a:extLst>
                </p:cNvPr>
                <p:cNvSpPr/>
                <p:nvPr/>
              </p:nvSpPr>
              <p:spPr>
                <a:xfrm>
                  <a:off x="7023099" y="1948631"/>
                  <a:ext cx="954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taRNA2</a:t>
                  </a:r>
                  <a:endParaRPr lang="zh-CN" altLang="en-US" dirty="0"/>
                </a:p>
              </p:txBody>
            </p:sp>
            <p:sp>
              <p:nvSpPr>
                <p:cNvPr id="19" name="流程图: 过程 18">
                  <a:extLst>
                    <a:ext uri="{FF2B5EF4-FFF2-40B4-BE49-F238E27FC236}">
                      <a16:creationId xmlns:a16="http://schemas.microsoft.com/office/drawing/2014/main" id="{B2B56A6F-E2BE-4377-A9AF-A1FF9CF0443A}"/>
                    </a:ext>
                  </a:extLst>
                </p:cNvPr>
                <p:cNvSpPr/>
                <p:nvPr/>
              </p:nvSpPr>
              <p:spPr>
                <a:xfrm>
                  <a:off x="4738920" y="3384587"/>
                  <a:ext cx="960356" cy="281293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crRNA2</a:t>
                  </a:r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" name="流程图: 过程 43">
                <a:extLst>
                  <a:ext uri="{FF2B5EF4-FFF2-40B4-BE49-F238E27FC236}">
                    <a16:creationId xmlns:a16="http://schemas.microsoft.com/office/drawing/2014/main" id="{4E1C2C13-C812-4F11-B066-9EA304F2732D}"/>
                  </a:ext>
                </a:extLst>
              </p:cNvPr>
              <p:cNvSpPr/>
              <p:nvPr/>
            </p:nvSpPr>
            <p:spPr>
              <a:xfrm>
                <a:off x="5280212" y="3028171"/>
                <a:ext cx="5952564" cy="10424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2C8EEE2-FBEF-4AC1-A56E-73CB60D19505}"/>
                </a:ext>
              </a:extLst>
            </p:cNvPr>
            <p:cNvGrpSpPr/>
            <p:nvPr/>
          </p:nvGrpSpPr>
          <p:grpSpPr>
            <a:xfrm>
              <a:off x="6642411" y="3002224"/>
              <a:ext cx="1448871" cy="642370"/>
              <a:chOff x="5361962" y="1835149"/>
              <a:chExt cx="1448871" cy="642370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DE4271F9-4D66-4B4B-8CB0-74B209C2B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0" cy="64237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E4FB90BE-486D-464B-A724-262DFC07A0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791" y="2194477"/>
                <a:ext cx="318042" cy="102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81CC884-6B12-4FD2-B47F-A132108BF0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128985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895D4CC5-2648-4D2D-A882-80F5686F0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12" y="1835149"/>
                <a:ext cx="0" cy="3698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9CF3DF9-9192-4EC0-849C-73CACED81AF3}"/>
                </a:ext>
              </a:extLst>
            </p:cNvPr>
            <p:cNvGrpSpPr/>
            <p:nvPr/>
          </p:nvGrpSpPr>
          <p:grpSpPr>
            <a:xfrm>
              <a:off x="8129146" y="1591077"/>
              <a:ext cx="881063" cy="638175"/>
              <a:chOff x="10012548" y="2549855"/>
              <a:chExt cx="881063" cy="638175"/>
            </a:xfrm>
          </p:grpSpPr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AEEE75AB-12F2-49E9-BADA-A8A37DD580ED}"/>
                  </a:ext>
                </a:extLst>
              </p:cNvPr>
              <p:cNvSpPr/>
              <p:nvPr/>
            </p:nvSpPr>
            <p:spPr>
              <a:xfrm>
                <a:off x="10042711" y="2648280"/>
                <a:ext cx="293687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" name="等腰三角形 55">
                <a:extLst>
                  <a:ext uri="{FF2B5EF4-FFF2-40B4-BE49-F238E27FC236}">
                    <a16:creationId xmlns:a16="http://schemas.microsoft.com/office/drawing/2014/main" id="{B0A49F6D-D466-4F57-A33B-42003B41B3D9}"/>
                  </a:ext>
                </a:extLst>
              </p:cNvPr>
              <p:cNvSpPr/>
              <p:nvPr/>
            </p:nvSpPr>
            <p:spPr>
              <a:xfrm>
                <a:off x="10598336" y="2549855"/>
                <a:ext cx="295275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2E31E40B-2EC2-44A2-9035-29F08FB3735F}"/>
                  </a:ext>
                </a:extLst>
              </p:cNvPr>
              <p:cNvSpPr/>
              <p:nvPr/>
            </p:nvSpPr>
            <p:spPr>
              <a:xfrm>
                <a:off x="10420536" y="2986417"/>
                <a:ext cx="295275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" name="等腰三角形 57">
                <a:extLst>
                  <a:ext uri="{FF2B5EF4-FFF2-40B4-BE49-F238E27FC236}">
                    <a16:creationId xmlns:a16="http://schemas.microsoft.com/office/drawing/2014/main" id="{C2B3A8B8-DFD9-4979-831C-7EEB2B37082C}"/>
                  </a:ext>
                </a:extLst>
              </p:cNvPr>
              <p:cNvSpPr/>
              <p:nvPr/>
            </p:nvSpPr>
            <p:spPr>
              <a:xfrm>
                <a:off x="10012548" y="29435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等腰三角形 58">
                <a:extLst>
                  <a:ext uri="{FF2B5EF4-FFF2-40B4-BE49-F238E27FC236}">
                    <a16:creationId xmlns:a16="http://schemas.microsoft.com/office/drawing/2014/main" id="{59D6574E-4AEA-4CDB-8B1D-18B4118625E2}"/>
                  </a:ext>
                </a:extLst>
              </p:cNvPr>
              <p:cNvSpPr/>
              <p:nvPr/>
            </p:nvSpPr>
            <p:spPr>
              <a:xfrm>
                <a:off x="10282423" y="2830842"/>
                <a:ext cx="293688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0CE01063-6F79-4AAD-994A-4371D4EDDF6D}"/>
                  </a:ext>
                </a:extLst>
              </p:cNvPr>
              <p:cNvSpPr/>
              <p:nvPr/>
            </p:nvSpPr>
            <p:spPr>
              <a:xfrm>
                <a:off x="10212573" y="25498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EAABB15A-BF5C-4FD8-8777-C6B19C51FD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38078"/>
              <a:ext cx="8266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A98A83E6-A06A-4D5D-9805-C789F79B3840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58192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C6CCA89B-A461-4747-B806-2783DBBC3FA0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16" y="2767817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458D9D4-8B6B-4AAB-99ED-BF7AE8D0E2D4}"/>
                </a:ext>
              </a:extLst>
            </p:cNvPr>
            <p:cNvSpPr txBox="1"/>
            <p:nvPr/>
          </p:nvSpPr>
          <p:spPr>
            <a:xfrm>
              <a:off x="8200973" y="2341385"/>
              <a:ext cx="7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箭头: 直角上 64">
              <a:extLst>
                <a:ext uri="{FF2B5EF4-FFF2-40B4-BE49-F238E27FC236}">
                  <a16:creationId xmlns:a16="http://schemas.microsoft.com/office/drawing/2014/main" id="{69894BDD-2D46-49B8-80DB-7CE1455AE814}"/>
                </a:ext>
              </a:extLst>
            </p:cNvPr>
            <p:cNvSpPr/>
            <p:nvPr/>
          </p:nvSpPr>
          <p:spPr>
            <a:xfrm rot="16200000" flipV="1">
              <a:off x="5799015" y="3486586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6D603351-B712-4782-85EB-C7F9BC253A0E}"/>
                </a:ext>
              </a:extLst>
            </p:cNvPr>
            <p:cNvSpPr/>
            <p:nvPr/>
          </p:nvSpPr>
          <p:spPr>
            <a:xfrm>
              <a:off x="6309429" y="3760657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箭头: 直角上 66">
              <a:extLst>
                <a:ext uri="{FF2B5EF4-FFF2-40B4-BE49-F238E27FC236}">
                  <a16:creationId xmlns:a16="http://schemas.microsoft.com/office/drawing/2014/main" id="{CDCFE6E8-954E-4469-B0D9-AE2040AC76C3}"/>
                </a:ext>
              </a:extLst>
            </p:cNvPr>
            <p:cNvSpPr/>
            <p:nvPr/>
          </p:nvSpPr>
          <p:spPr>
            <a:xfrm rot="16200000" flipV="1">
              <a:off x="7669253" y="3465080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AEA520A-32DE-44D3-8EAA-5F21884E7624}"/>
                </a:ext>
              </a:extLst>
            </p:cNvPr>
            <p:cNvSpPr txBox="1"/>
            <p:nvPr/>
          </p:nvSpPr>
          <p:spPr>
            <a:xfrm>
              <a:off x="5397540" y="4332456"/>
              <a:ext cx="889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J23100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9BA26C1-CBA0-4594-AF1C-580B5106F798}"/>
                </a:ext>
              </a:extLst>
            </p:cNvPr>
            <p:cNvSpPr txBox="1"/>
            <p:nvPr/>
          </p:nvSpPr>
          <p:spPr>
            <a:xfrm>
              <a:off x="6466342" y="4309225"/>
              <a:ext cx="62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63B54B8-90A6-4A24-AB55-ECF02B7B3526}"/>
                </a:ext>
              </a:extLst>
            </p:cNvPr>
            <p:cNvSpPr txBox="1"/>
            <p:nvPr/>
          </p:nvSpPr>
          <p:spPr>
            <a:xfrm>
              <a:off x="7498820" y="4261680"/>
              <a:ext cx="49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7835F1E4-80D2-4880-97C3-1B8E9DED3885}"/>
              </a:ext>
            </a:extLst>
          </p:cNvPr>
          <p:cNvSpPr txBox="1"/>
          <p:nvPr/>
        </p:nvSpPr>
        <p:spPr>
          <a:xfrm>
            <a:off x="627951" y="1547703"/>
            <a:ext cx="47699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On the mRNA, the crRNA will form a hair-pin structure with RBS, thus preventing the translation of the synthetases.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specifically trans-activates the translation by removing the hair-pin structure.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Design better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-crRNA pair for parts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97964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8A2BB-C22B-4150-B120-6EC777A5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27" y="134216"/>
            <a:ext cx="10515600" cy="1325563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Geraniol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F666EA-E977-408B-8B29-EBFF05BE5F5F}"/>
                  </a:ext>
                </a:extLst>
              </p:cNvPr>
              <p:cNvSpPr txBox="1"/>
              <p:nvPr/>
            </p:nvSpPr>
            <p:spPr>
              <a:xfrm>
                <a:off x="5195752" y="2261956"/>
                <a:ext cx="6853240" cy="5043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Based on Mevalonate pathway: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  synthesize DMAPP and IPP from    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Acetyl-CoA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Synthesize geraniol from DMAPP and IPP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GPPS: geranyl diphosphate synthase, from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Escherichia coli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, 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site-directed mutation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    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𝑆𝑒𝑟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into </a:t>
                </a:r>
                <a:r>
                  <a:rPr lang="en-US" altLang="zh-CN" sz="28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Phe</a:t>
                </a:r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800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ObGES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: geraniol synthase, from 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Ocimum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2800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Basilicum</a:t>
                </a:r>
                <a:endPara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FF666EA-E977-408B-8B29-EBFF05BE5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52" y="2261956"/>
                <a:ext cx="6853240" cy="5043817"/>
              </a:xfrm>
              <a:prstGeom prst="rect">
                <a:avLst/>
              </a:prstGeom>
              <a:blipFill>
                <a:blip r:embed="rId2"/>
                <a:stretch>
                  <a:fillRect l="-1600" t="-1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7209A64-3979-4DEF-BDF9-E20FEC353250}"/>
              </a:ext>
            </a:extLst>
          </p:cNvPr>
          <p:cNvSpPr/>
          <p:nvPr/>
        </p:nvSpPr>
        <p:spPr>
          <a:xfrm>
            <a:off x="9049327" y="6488668"/>
            <a:ext cx="376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Fei Chen, Wei Li, et al. (2016)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273713AC-29BD-4637-8184-E70C7E8D1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5" r="12936" b="19934"/>
          <a:stretch/>
        </p:blipFill>
        <p:spPr>
          <a:xfrm>
            <a:off x="616527" y="1120324"/>
            <a:ext cx="4315691" cy="5579944"/>
          </a:xfrm>
          <a:prstGeom prst="rect">
            <a:avLst/>
          </a:prstGeom>
        </p:spPr>
      </p:pic>
      <p:pic>
        <p:nvPicPr>
          <p:cNvPr id="11" name="图片 10" descr="图片包含 文字, 地图&#10;&#10;自动生成的说明">
            <a:extLst>
              <a:ext uri="{FF2B5EF4-FFF2-40B4-BE49-F238E27FC236}">
                <a16:creationId xmlns:a16="http://schemas.microsoft.com/office/drawing/2014/main" id="{C71503FF-4305-447E-85D0-B16A71DE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945" y="53758"/>
            <a:ext cx="5849093" cy="21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15E82-CB4D-4203-983E-EF669D22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Erase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85E0A-B488-451A-8698-37A3D80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AiiO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Acyl-homoserine lactone acylase, can hydrolyze the amide bond of AHL.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Origin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Ochrobactrum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sp.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A44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Terminate the quorum sensing,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thus erasing the memory</a:t>
            </a: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 descr="图片包含 文字&#10;&#10;描述已自动生成">
            <a:extLst>
              <a:ext uri="{FF2B5EF4-FFF2-40B4-BE49-F238E27FC236}">
                <a16:creationId xmlns:a16="http://schemas.microsoft.com/office/drawing/2014/main" id="{B4F17FB3-A2EE-42DB-B15C-50CE1953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288096"/>
            <a:ext cx="5124450" cy="196215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B556AD8-CD8C-43B4-A0E2-2D895C8CB6E8}"/>
              </a:ext>
            </a:extLst>
          </p:cNvPr>
          <p:cNvGrpSpPr/>
          <p:nvPr/>
        </p:nvGrpSpPr>
        <p:grpSpPr>
          <a:xfrm>
            <a:off x="6433519" y="4659471"/>
            <a:ext cx="4915948" cy="865304"/>
            <a:chOff x="3145871" y="1853143"/>
            <a:chExt cx="4915948" cy="86530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83B118-C98A-4F4C-919D-B1366BBD0347}"/>
                </a:ext>
              </a:extLst>
            </p:cNvPr>
            <p:cNvSpPr/>
            <p:nvPr/>
          </p:nvSpPr>
          <p:spPr>
            <a:xfrm>
              <a:off x="3145871" y="2101136"/>
              <a:ext cx="4915948" cy="1513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30DBCF-235F-420D-BC78-412321484CA7}"/>
                </a:ext>
              </a:extLst>
            </p:cNvPr>
            <p:cNvSpPr/>
            <p:nvPr/>
          </p:nvSpPr>
          <p:spPr>
            <a:xfrm>
              <a:off x="6724520" y="1853143"/>
              <a:ext cx="796955" cy="2474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D32F2C2-A4FD-48D2-931D-A8CF55378AB7}"/>
                </a:ext>
              </a:extLst>
            </p:cNvPr>
            <p:cNvSpPr txBox="1"/>
            <p:nvPr/>
          </p:nvSpPr>
          <p:spPr>
            <a:xfrm>
              <a:off x="6844018" y="2349115"/>
              <a:ext cx="687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AiiO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7194657-F222-4946-B710-76A5C636D57E}"/>
              </a:ext>
            </a:extLst>
          </p:cNvPr>
          <p:cNvSpPr/>
          <p:nvPr/>
        </p:nvSpPr>
        <p:spPr>
          <a:xfrm>
            <a:off x="9610419" y="6065580"/>
            <a:ext cx="2182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Li, Y. et al (2019)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文本框 107">
            <a:extLst>
              <a:ext uri="{FF2B5EF4-FFF2-40B4-BE49-F238E27FC236}">
                <a16:creationId xmlns:a16="http://schemas.microsoft.com/office/drawing/2014/main" id="{EC224813-29C0-4D34-ABC0-0E80E367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928" y="4490224"/>
            <a:ext cx="71801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 i="1" dirty="0"/>
              <a:t>tetR</a:t>
            </a:r>
            <a:endParaRPr lang="zh-CN" altLang="en-US" i="1" dirty="0"/>
          </a:p>
        </p:txBody>
      </p:sp>
      <p:sp>
        <p:nvSpPr>
          <p:cNvPr id="35" name="箭头: 直角上 34">
            <a:extLst>
              <a:ext uri="{FF2B5EF4-FFF2-40B4-BE49-F238E27FC236}">
                <a16:creationId xmlns:a16="http://schemas.microsoft.com/office/drawing/2014/main" id="{8CDD7EA3-3C92-4AC1-83FB-3D5FA91D7317}"/>
              </a:ext>
            </a:extLst>
          </p:cNvPr>
          <p:cNvSpPr/>
          <p:nvPr/>
        </p:nvSpPr>
        <p:spPr>
          <a:xfrm rot="5400000" flipV="1">
            <a:off x="7326982" y="5046789"/>
            <a:ext cx="558240" cy="590178"/>
          </a:xfrm>
          <a:prstGeom prst="bentUpArrow">
            <a:avLst>
              <a:gd name="adj1" fmla="val 25000"/>
              <a:gd name="adj2" fmla="val 2651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EBECFE7-C0B1-415D-9AB0-37C4C4E351FA}"/>
              </a:ext>
            </a:extLst>
          </p:cNvPr>
          <p:cNvCxnSpPr>
            <a:cxnSpLocks/>
          </p:cNvCxnSpPr>
          <p:nvPr/>
        </p:nvCxnSpPr>
        <p:spPr>
          <a:xfrm>
            <a:off x="8492515" y="4317288"/>
            <a:ext cx="2756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ACAE20E-2B21-43AE-8E33-C88E09C6C3F4}"/>
              </a:ext>
            </a:extLst>
          </p:cNvPr>
          <p:cNvCxnSpPr>
            <a:cxnSpLocks/>
          </p:cNvCxnSpPr>
          <p:nvPr/>
        </p:nvCxnSpPr>
        <p:spPr>
          <a:xfrm>
            <a:off x="8620261" y="3946607"/>
            <a:ext cx="0" cy="3698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EE2659F-651E-4F7A-A7F7-AC9B46DEE61B}"/>
              </a:ext>
            </a:extLst>
          </p:cNvPr>
          <p:cNvCxnSpPr>
            <a:cxnSpLocks/>
          </p:cNvCxnSpPr>
          <p:nvPr/>
        </p:nvCxnSpPr>
        <p:spPr>
          <a:xfrm>
            <a:off x="7152336" y="3946607"/>
            <a:ext cx="14679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120">
            <a:extLst>
              <a:ext uri="{FF2B5EF4-FFF2-40B4-BE49-F238E27FC236}">
                <a16:creationId xmlns:a16="http://schemas.microsoft.com/office/drawing/2014/main" id="{803E0F2D-DBD7-48BE-B045-E9A8423F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404" y="5146267"/>
            <a:ext cx="65433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P</a:t>
            </a:r>
            <a:r>
              <a:rPr lang="en-US" altLang="zh-CN" baseline="-25000" dirty="0" err="1"/>
              <a:t>tetA</a:t>
            </a:r>
            <a:endParaRPr lang="zh-CN" altLang="en-US" baseline="-25000" dirty="0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83F2B834-55D9-4F90-B8B7-280A5BD6E0A7}"/>
              </a:ext>
            </a:extLst>
          </p:cNvPr>
          <p:cNvSpPr/>
          <p:nvPr/>
        </p:nvSpPr>
        <p:spPr>
          <a:xfrm>
            <a:off x="9265067" y="2586120"/>
            <a:ext cx="293687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41AB2108-4358-4FE6-AB70-9E332D5DC79E}"/>
              </a:ext>
            </a:extLst>
          </p:cNvPr>
          <p:cNvSpPr/>
          <p:nvPr/>
        </p:nvSpPr>
        <p:spPr>
          <a:xfrm>
            <a:off x="9820692" y="2487695"/>
            <a:ext cx="295275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CF886A51-A8A1-406A-A967-5096246D5D02}"/>
              </a:ext>
            </a:extLst>
          </p:cNvPr>
          <p:cNvSpPr/>
          <p:nvPr/>
        </p:nvSpPr>
        <p:spPr>
          <a:xfrm>
            <a:off x="9642892" y="2924257"/>
            <a:ext cx="295275" cy="20161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064DD7C6-17F6-47D9-96D2-DCFB7E11C6E0}"/>
              </a:ext>
            </a:extLst>
          </p:cNvPr>
          <p:cNvSpPr/>
          <p:nvPr/>
        </p:nvSpPr>
        <p:spPr>
          <a:xfrm>
            <a:off x="9234904" y="2881395"/>
            <a:ext cx="293688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C1A6182-DE3A-4622-A470-67F1C6EF0782}"/>
              </a:ext>
            </a:extLst>
          </p:cNvPr>
          <p:cNvSpPr/>
          <p:nvPr/>
        </p:nvSpPr>
        <p:spPr>
          <a:xfrm>
            <a:off x="9504779" y="2768682"/>
            <a:ext cx="293688" cy="201613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BBCFF205-6E25-44B6-A4C2-86865387E29C}"/>
              </a:ext>
            </a:extLst>
          </p:cNvPr>
          <p:cNvSpPr/>
          <p:nvPr/>
        </p:nvSpPr>
        <p:spPr>
          <a:xfrm>
            <a:off x="9434929" y="2487695"/>
            <a:ext cx="293688" cy="201612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文本框 134">
            <a:extLst>
              <a:ext uri="{FF2B5EF4-FFF2-40B4-BE49-F238E27FC236}">
                <a16:creationId xmlns:a16="http://schemas.microsoft.com/office/drawing/2014/main" id="{76F9B000-E3F7-4588-BA19-38BE880E4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7135" y="3140497"/>
            <a:ext cx="6889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ATc</a:t>
            </a:r>
            <a:endParaRPr lang="zh-CN" altLang="en-US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CAF77F54-2E9F-4736-BEA2-8B0FCB563400}"/>
              </a:ext>
            </a:extLst>
          </p:cNvPr>
          <p:cNvCxnSpPr>
            <a:cxnSpLocks/>
          </p:cNvCxnSpPr>
          <p:nvPr/>
        </p:nvCxnSpPr>
        <p:spPr>
          <a:xfrm>
            <a:off x="7938313" y="2998383"/>
            <a:ext cx="11604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DDE1E38-0235-429A-A3FA-9302F1953DFC}"/>
              </a:ext>
            </a:extLst>
          </p:cNvPr>
          <p:cNvCxnSpPr>
            <a:cxnSpLocks/>
          </p:cNvCxnSpPr>
          <p:nvPr/>
        </p:nvCxnSpPr>
        <p:spPr>
          <a:xfrm>
            <a:off x="7956967" y="3002045"/>
            <a:ext cx="6350" cy="8096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79FA1F3-7767-4548-95CE-3CFADA61BB65}"/>
              </a:ext>
            </a:extLst>
          </p:cNvPr>
          <p:cNvCxnSpPr>
            <a:cxnSpLocks/>
          </p:cNvCxnSpPr>
          <p:nvPr/>
        </p:nvCxnSpPr>
        <p:spPr>
          <a:xfrm>
            <a:off x="7800084" y="3809289"/>
            <a:ext cx="313765" cy="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120">
            <a:extLst>
              <a:ext uri="{FF2B5EF4-FFF2-40B4-BE49-F238E27FC236}">
                <a16:creationId xmlns:a16="http://schemas.microsoft.com/office/drawing/2014/main" id="{0A0396EB-2A37-48FA-82B0-764B5206E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618" y="5565298"/>
            <a:ext cx="69177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P</a:t>
            </a:r>
            <a:r>
              <a:rPr lang="en-US" altLang="zh-CN" baseline="-25000" dirty="0" err="1"/>
              <a:t>tetR</a:t>
            </a:r>
            <a:endParaRPr lang="zh-CN" altLang="en-US" baseline="-25000" dirty="0"/>
          </a:p>
        </p:txBody>
      </p:sp>
      <p:sp>
        <p:nvSpPr>
          <p:cNvPr id="51" name="箭头: 直角上 50">
            <a:extLst>
              <a:ext uri="{FF2B5EF4-FFF2-40B4-BE49-F238E27FC236}">
                <a16:creationId xmlns:a16="http://schemas.microsoft.com/office/drawing/2014/main" id="{0134FA3E-41D4-40F1-A33C-4845ACF860AF}"/>
              </a:ext>
            </a:extLst>
          </p:cNvPr>
          <p:cNvSpPr/>
          <p:nvPr/>
        </p:nvSpPr>
        <p:spPr>
          <a:xfrm rot="16200000" flipV="1">
            <a:off x="8433266" y="4327454"/>
            <a:ext cx="558240" cy="590178"/>
          </a:xfrm>
          <a:prstGeom prst="bentUpArrow">
            <a:avLst>
              <a:gd name="adj1" fmla="val 25000"/>
              <a:gd name="adj2" fmla="val 2651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19FAC81A-9E64-4FEA-9400-4F07C5443957}"/>
              </a:ext>
            </a:extLst>
          </p:cNvPr>
          <p:cNvCxnSpPr/>
          <p:nvPr/>
        </p:nvCxnSpPr>
        <p:spPr>
          <a:xfrm>
            <a:off x="7152336" y="3946607"/>
            <a:ext cx="0" cy="50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6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AB6A7C-7F2A-4FC6-85F7-952E7B15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Lab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A8EEFA-D62E-44B4-B2E3-AC1BC8D6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9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9982DC-B37F-4811-9C49-492CB9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taRNA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(ta12 mk0)-crRNA(cr12) interact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内容占位符 6" descr="图片包含 屏幕截图&#10;&#10;描述已自动生成">
            <a:extLst>
              <a:ext uri="{FF2B5EF4-FFF2-40B4-BE49-F238E27FC236}">
                <a16:creationId xmlns:a16="http://schemas.microsoft.com/office/drawing/2014/main" id="{96A3EFF8-F4F2-4CAB-B1F4-1C9C8C14C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6" y="2081053"/>
            <a:ext cx="11629388" cy="3910171"/>
          </a:xfrm>
        </p:spPr>
      </p:pic>
    </p:spTree>
    <p:extLst>
      <p:ext uri="{BB962C8B-B14F-4D97-AF65-F5344CB8AC3E}">
        <p14:creationId xmlns:p14="http://schemas.microsoft.com/office/powerpoint/2010/main" val="421939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07F01B-B785-4861-A288-6E6CEA433FDC}"/>
              </a:ext>
            </a:extLst>
          </p:cNvPr>
          <p:cNvSpPr txBox="1"/>
          <p:nvPr/>
        </p:nvSpPr>
        <p:spPr>
          <a:xfrm>
            <a:off x="790388" y="5491291"/>
            <a:ext cx="647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the two treatments has reached extremely significant level. The fold-change is about 8.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50DD346-3016-40B4-B757-C1462F927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74966"/>
              </p:ext>
            </p:extLst>
          </p:nvPr>
        </p:nvGraphicFramePr>
        <p:xfrm>
          <a:off x="790388" y="403970"/>
          <a:ext cx="10388601" cy="121391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406192">
                  <a:extLst>
                    <a:ext uri="{9D8B030D-6E8A-4147-A177-3AD203B41FA5}">
                      <a16:colId xmlns:a16="http://schemas.microsoft.com/office/drawing/2014/main" val="543208607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2737741402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1105666735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2131607540"/>
                    </a:ext>
                  </a:extLst>
                </a:gridCol>
                <a:gridCol w="1377494">
                  <a:extLst>
                    <a:ext uri="{9D8B030D-6E8A-4147-A177-3AD203B41FA5}">
                      <a16:colId xmlns:a16="http://schemas.microsoft.com/office/drawing/2014/main" val="186866775"/>
                    </a:ext>
                  </a:extLst>
                </a:gridCol>
                <a:gridCol w="2066241">
                  <a:extLst>
                    <a:ext uri="{9D8B030D-6E8A-4147-A177-3AD203B41FA5}">
                      <a16:colId xmlns:a16="http://schemas.microsoft.com/office/drawing/2014/main" val="3968022074"/>
                    </a:ext>
                  </a:extLst>
                </a:gridCol>
                <a:gridCol w="1406192">
                  <a:extLst>
                    <a:ext uri="{9D8B030D-6E8A-4147-A177-3AD203B41FA5}">
                      <a16:colId xmlns:a16="http://schemas.microsoft.com/office/drawing/2014/main" val="1820661447"/>
                    </a:ext>
                  </a:extLst>
                </a:gridCol>
              </a:tblGrid>
              <a:tr h="416198">
                <a:tc>
                  <a:txBody>
                    <a:bodyPr/>
                    <a:lstStyle/>
                    <a:p>
                      <a:pPr algn="l" fontAlgn="ctr"/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stderr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9840995"/>
                  </a:ext>
                </a:extLst>
              </a:tr>
              <a:tr h="398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-IPTG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293.9297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312.6984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155.1247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179.6657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235.35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1614559"/>
                  </a:ext>
                </a:extLst>
              </a:tr>
              <a:tr h="398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+IPTG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1870.968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1827.055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1508.772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1492.47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1674.82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4478380"/>
                  </a:ext>
                </a:extLst>
              </a:tr>
            </a:tbl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03BF3D8-5770-48A8-ADBE-E8EA3DB3F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263163"/>
              </p:ext>
            </p:extLst>
          </p:nvPr>
        </p:nvGraphicFramePr>
        <p:xfrm>
          <a:off x="790388" y="2083329"/>
          <a:ext cx="10388600" cy="3134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288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43B24-3B46-444E-83AB-29B799143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85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0F9CF4-E26D-47CD-A9FE-EAE36D0D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EEE436-F5C4-48B8-B842-1F580D7EE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8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01D8EB6-40E4-4C6F-8212-2E2E9B40B74B}"/>
              </a:ext>
            </a:extLst>
          </p:cNvPr>
          <p:cNvSpPr txBox="1"/>
          <p:nvPr/>
        </p:nvSpPr>
        <p:spPr>
          <a:xfrm>
            <a:off x="2582942" y="1329179"/>
            <a:ext cx="6579910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perception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memory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release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erase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2" y="260080"/>
            <a:ext cx="4176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0107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perception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D0DFC30-09DA-47E6-B54C-C6E3193ED760}"/>
              </a:ext>
            </a:extLst>
          </p:cNvPr>
          <p:cNvGrpSpPr/>
          <p:nvPr/>
        </p:nvGrpSpPr>
        <p:grpSpPr>
          <a:xfrm>
            <a:off x="126913" y="2129626"/>
            <a:ext cx="8045537" cy="4392880"/>
            <a:chOff x="110890" y="1685710"/>
            <a:chExt cx="8045537" cy="439288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783EFDE-1A26-4D90-A046-EFDD7682FFAE}"/>
                </a:ext>
              </a:extLst>
            </p:cNvPr>
            <p:cNvGrpSpPr/>
            <p:nvPr/>
          </p:nvGrpSpPr>
          <p:grpSpPr>
            <a:xfrm>
              <a:off x="5860330" y="3108489"/>
              <a:ext cx="2296097" cy="1932064"/>
              <a:chOff x="3760301" y="2829762"/>
              <a:chExt cx="2296097" cy="1932064"/>
            </a:xfrm>
          </p:grpSpPr>
          <p:sp>
            <p:nvSpPr>
              <p:cNvPr id="62" name="文本框 31">
                <a:extLst>
                  <a:ext uri="{FF2B5EF4-FFF2-40B4-BE49-F238E27FC236}">
                    <a16:creationId xmlns:a16="http://schemas.microsoft.com/office/drawing/2014/main" id="{D7662E45-1DFF-402F-8C42-E05EAC53E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39863" y="4154997"/>
                <a:ext cx="131653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AHL</a:t>
                </a:r>
                <a:endParaRPr lang="zh-CN" altLang="en-US" sz="18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F44FF457-5CF6-4A57-82E7-C8B1D9519F3F}"/>
                  </a:ext>
                </a:extLst>
              </p:cNvPr>
              <p:cNvSpPr/>
              <p:nvPr/>
            </p:nvSpPr>
            <p:spPr>
              <a:xfrm rot="1298831">
                <a:off x="4093676" y="3952201"/>
                <a:ext cx="179387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0C179CFE-ACE1-45F4-B243-04DF9BA42380}"/>
                  </a:ext>
                </a:extLst>
              </p:cNvPr>
              <p:cNvSpPr/>
              <p:nvPr/>
            </p:nvSpPr>
            <p:spPr>
              <a:xfrm rot="19545470">
                <a:off x="4439751" y="3818851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B236A717-235D-4346-B8FD-3B210EB243D3}"/>
                  </a:ext>
                </a:extLst>
              </p:cNvPr>
              <p:cNvSpPr/>
              <p:nvPr/>
            </p:nvSpPr>
            <p:spPr>
              <a:xfrm rot="19578709">
                <a:off x="3976201" y="4352251"/>
                <a:ext cx="180975" cy="179387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47DB16E3-5722-46DC-9092-59B9B9450C48}"/>
                  </a:ext>
                </a:extLst>
              </p:cNvPr>
              <p:cNvSpPr/>
              <p:nvPr/>
            </p:nvSpPr>
            <p:spPr>
              <a:xfrm rot="865999">
                <a:off x="3760301" y="4582438"/>
                <a:ext cx="180975" cy="179388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63240163-8358-4847-99D6-4A64043A85FA}"/>
                  </a:ext>
                </a:extLst>
              </p:cNvPr>
              <p:cNvSpPr/>
              <p:nvPr/>
            </p:nvSpPr>
            <p:spPr>
              <a:xfrm rot="20767088">
                <a:off x="4436576" y="4185563"/>
                <a:ext cx="179387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F17F0935-05EF-4BA0-AADE-CC0716F93861}"/>
                  </a:ext>
                </a:extLst>
              </p:cNvPr>
              <p:cNvSpPr/>
              <p:nvPr/>
            </p:nvSpPr>
            <p:spPr>
              <a:xfrm rot="19540470">
                <a:off x="4176226" y="4539576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431A34F8-8B68-4875-B039-005DD30CCC0E}"/>
                  </a:ext>
                </a:extLst>
              </p:cNvPr>
              <p:cNvSpPr/>
              <p:nvPr/>
            </p:nvSpPr>
            <p:spPr>
              <a:xfrm rot="19553402">
                <a:off x="4488963" y="4539576"/>
                <a:ext cx="180975" cy="180975"/>
              </a:xfrm>
              <a:custGeom>
                <a:avLst/>
                <a:gdLst>
                  <a:gd name="connsiteX0" fmla="*/ 0 w 228600"/>
                  <a:gd name="connsiteY0" fmla="*/ 0 h 228600"/>
                  <a:gd name="connsiteX1" fmla="*/ 228600 w 228600"/>
                  <a:gd name="connsiteY1" fmla="*/ 0 h 228600"/>
                  <a:gd name="connsiteX2" fmla="*/ 228600 w 228600"/>
                  <a:gd name="connsiteY2" fmla="*/ 228600 h 228600"/>
                  <a:gd name="connsiteX3" fmla="*/ 0 w 228600"/>
                  <a:gd name="connsiteY3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0"/>
                    </a:lnTo>
                    <a:lnTo>
                      <a:pt x="228600" y="228600"/>
                    </a:ln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文本框 24">
                <a:extLst>
                  <a:ext uri="{FF2B5EF4-FFF2-40B4-BE49-F238E27FC236}">
                    <a16:creationId xmlns:a16="http://schemas.microsoft.com/office/drawing/2014/main" id="{2549AE15-C384-4AF4-818F-417389DCC1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7913" y="2829762"/>
                <a:ext cx="1321306" cy="40011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LuxI</a:t>
                </a:r>
                <a:r>
                  <a:rPr kumimoji="0" lang="en-US" altLang="zh-CN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/</a:t>
                </a:r>
                <a:r>
                  <a:rPr kumimoji="0" lang="en-US" altLang="zh-CN" sz="20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LasI</a:t>
                </a:r>
                <a:endParaRPr kumimoji="0" lang="zh-CN" altLang="en-US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箭头: 下 70">
                <a:extLst>
                  <a:ext uri="{FF2B5EF4-FFF2-40B4-BE49-F238E27FC236}">
                    <a16:creationId xmlns:a16="http://schemas.microsoft.com/office/drawing/2014/main" id="{821CA6E4-9E04-4E60-9C72-7E279D68DEBA}"/>
                  </a:ext>
                </a:extLst>
              </p:cNvPr>
              <p:cNvSpPr/>
              <p:nvPr/>
            </p:nvSpPr>
            <p:spPr>
              <a:xfrm>
                <a:off x="4274343" y="3285172"/>
                <a:ext cx="130175" cy="5270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611794C-74AC-4F72-965F-94F580D4CF71}"/>
                  </a:ext>
                </a:extLst>
              </p:cNvPr>
              <p:cNvSpPr txBox="1"/>
              <p:nvPr/>
            </p:nvSpPr>
            <p:spPr>
              <a:xfrm>
                <a:off x="4467422" y="3358676"/>
                <a:ext cx="9310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Catalyze</a:t>
                </a:r>
                <a:endPara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7CB84C00-ACD0-4385-9234-B2ABFADA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644" y="1685710"/>
              <a:ext cx="4706696" cy="177377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181F73B7-A4C7-4353-88A5-D6C49639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90" y="4177231"/>
              <a:ext cx="4404169" cy="1901359"/>
            </a:xfrm>
            <a:prstGeom prst="rect">
              <a:avLst/>
            </a:prstGeom>
          </p:spPr>
        </p:pic>
        <p:sp>
          <p:nvSpPr>
            <p:cNvPr id="75" name="箭头: 右 74">
              <a:extLst>
                <a:ext uri="{FF2B5EF4-FFF2-40B4-BE49-F238E27FC236}">
                  <a16:creationId xmlns:a16="http://schemas.microsoft.com/office/drawing/2014/main" id="{225AC9C5-C9BB-4418-BF82-05B028688D3E}"/>
                </a:ext>
              </a:extLst>
            </p:cNvPr>
            <p:cNvSpPr/>
            <p:nvPr/>
          </p:nvSpPr>
          <p:spPr>
            <a:xfrm rot="1725720">
              <a:off x="4662251" y="3097694"/>
              <a:ext cx="993937" cy="9823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右 75">
              <a:extLst>
                <a:ext uri="{FF2B5EF4-FFF2-40B4-BE49-F238E27FC236}">
                  <a16:creationId xmlns:a16="http://schemas.microsoft.com/office/drawing/2014/main" id="{EC7C6E69-2FA3-4A72-A763-9F9B284EE6C6}"/>
                </a:ext>
              </a:extLst>
            </p:cNvPr>
            <p:cNvSpPr/>
            <p:nvPr/>
          </p:nvSpPr>
          <p:spPr>
            <a:xfrm rot="19045768">
              <a:off x="4698532" y="4155832"/>
              <a:ext cx="993937" cy="967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00AC035C-B081-4335-9DDD-AB7B093E6277}"/>
              </a:ext>
            </a:extLst>
          </p:cNvPr>
          <p:cNvSpPr txBox="1"/>
          <p:nvPr/>
        </p:nvSpPr>
        <p:spPr>
          <a:xfrm>
            <a:off x="126913" y="1254831"/>
            <a:ext cx="1017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certain amount of AHL accumulates and triggers the memory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8D55296-8638-4FF3-8327-A3F05068205B}"/>
              </a:ext>
            </a:extLst>
          </p:cNvPr>
          <p:cNvSpPr txBox="1"/>
          <p:nvPr/>
        </p:nvSpPr>
        <p:spPr>
          <a:xfrm>
            <a:off x="8605940" y="2754370"/>
            <a:ext cx="323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Benzyl alcohol/Geraniol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箭头: 下 79">
            <a:extLst>
              <a:ext uri="{FF2B5EF4-FFF2-40B4-BE49-F238E27FC236}">
                <a16:creationId xmlns:a16="http://schemas.microsoft.com/office/drawing/2014/main" id="{24FE1B4B-54E9-47EA-ABCA-492B623B087D}"/>
              </a:ext>
            </a:extLst>
          </p:cNvPr>
          <p:cNvSpPr/>
          <p:nvPr/>
        </p:nvSpPr>
        <p:spPr>
          <a:xfrm>
            <a:off x="10012343" y="3533902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文本框 31">
            <a:extLst>
              <a:ext uri="{FF2B5EF4-FFF2-40B4-BE49-F238E27FC236}">
                <a16:creationId xmlns:a16="http://schemas.microsoft.com/office/drawing/2014/main" id="{D7B5E4FB-6EA1-4435-AAB1-F1A1BBB45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409" y="4253910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AHL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50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0ADCFA6-D3D8-41B0-BE21-1F96EBF7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873"/>
            <a:ext cx="5896748" cy="4422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F6EC58-6B36-4A16-8C7B-2987619CC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9"/>
          <a:stretch/>
        </p:blipFill>
        <p:spPr>
          <a:xfrm>
            <a:off x="6015872" y="966599"/>
            <a:ext cx="6037080" cy="42258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EE97F3C-0304-4CDB-B429-BFDFE67C09C0}"/>
              </a:ext>
            </a:extLst>
          </p:cNvPr>
          <p:cNvSpPr txBox="1"/>
          <p:nvPr/>
        </p:nvSpPr>
        <p:spPr>
          <a:xfrm>
            <a:off x="6806152" y="5680377"/>
            <a:ext cx="493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diffusion model of Benzyl Alcohol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9D18FF-037C-4518-A92F-EFDE57B9BAE1}"/>
              </a:ext>
            </a:extLst>
          </p:cNvPr>
          <p:cNvSpPr txBox="1"/>
          <p:nvPr/>
        </p:nvSpPr>
        <p:spPr>
          <a:xfrm>
            <a:off x="953678" y="5718795"/>
            <a:ext cx="493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diffusion model of Geraniol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3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memory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49B8932-C9FC-4A01-ABE9-3AC64F17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71805"/>
            <a:ext cx="7390614" cy="3925383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EED3EC89-3344-4F66-997A-C344372ABE40}"/>
              </a:ext>
            </a:extLst>
          </p:cNvPr>
          <p:cNvSpPr/>
          <p:nvPr/>
        </p:nvSpPr>
        <p:spPr>
          <a:xfrm>
            <a:off x="70612" y="1339053"/>
            <a:ext cx="5522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substances do we need to quantify</a:t>
            </a:r>
            <a:r>
              <a:rPr lang="zh-CN" alt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？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84249A7-AB69-48C4-ADF5-DB0243065D41}"/>
              </a:ext>
            </a:extLst>
          </p:cNvPr>
          <p:cNvGrpSpPr/>
          <p:nvPr/>
        </p:nvGrpSpPr>
        <p:grpSpPr>
          <a:xfrm>
            <a:off x="8627098" y="1800718"/>
            <a:ext cx="3494290" cy="4109931"/>
            <a:chOff x="8769113" y="600759"/>
            <a:chExt cx="3494290" cy="4109931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6F93FCF-2D3C-4022-9FED-964D2AEC3CDA}"/>
                </a:ext>
              </a:extLst>
            </p:cNvPr>
            <p:cNvSpPr txBox="1"/>
            <p:nvPr/>
          </p:nvSpPr>
          <p:spPr>
            <a:xfrm>
              <a:off x="9002711" y="1603201"/>
              <a:ext cx="915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AHL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箭头: 下 59">
              <a:extLst>
                <a:ext uri="{FF2B5EF4-FFF2-40B4-BE49-F238E27FC236}">
                  <a16:creationId xmlns:a16="http://schemas.microsoft.com/office/drawing/2014/main" id="{DA6A741C-5DBD-4E48-9C09-2F4C49596CD2}"/>
                </a:ext>
              </a:extLst>
            </p:cNvPr>
            <p:cNvSpPr/>
            <p:nvPr/>
          </p:nvSpPr>
          <p:spPr>
            <a:xfrm>
              <a:off x="10162635" y="2372246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文本框 31">
              <a:extLst>
                <a:ext uri="{FF2B5EF4-FFF2-40B4-BE49-F238E27FC236}">
                  <a16:creationId xmlns:a16="http://schemas.microsoft.com/office/drawing/2014/main" id="{CD4931CA-A5F6-490A-8A63-54EB0C626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2711" y="2992292"/>
              <a:ext cx="30393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Complex(AHL-</a:t>
              </a: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LuxR</a:t>
              </a: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F310EE1-A6F9-4DE6-88EA-EB2F64D52953}"/>
                </a:ext>
              </a:extLst>
            </p:cNvPr>
            <p:cNvSpPr txBox="1"/>
            <p:nvPr/>
          </p:nvSpPr>
          <p:spPr>
            <a:xfrm>
              <a:off x="10490441" y="1575053"/>
              <a:ext cx="17729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LuxR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LasR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加号 62">
              <a:extLst>
                <a:ext uri="{FF2B5EF4-FFF2-40B4-BE49-F238E27FC236}">
                  <a16:creationId xmlns:a16="http://schemas.microsoft.com/office/drawing/2014/main" id="{56A6336D-D817-4D7D-9DC6-D4048A6ED2E3}"/>
                </a:ext>
              </a:extLst>
            </p:cNvPr>
            <p:cNvSpPr/>
            <p:nvPr/>
          </p:nvSpPr>
          <p:spPr>
            <a:xfrm>
              <a:off x="10095181" y="1682401"/>
              <a:ext cx="265085" cy="327004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433D6565-5524-416B-9C9F-BB5E19060335}"/>
                </a:ext>
              </a:extLst>
            </p:cNvPr>
            <p:cNvSpPr/>
            <p:nvPr/>
          </p:nvSpPr>
          <p:spPr>
            <a:xfrm>
              <a:off x="10593864" y="3587966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文本框 31">
              <a:extLst>
                <a:ext uri="{FF2B5EF4-FFF2-40B4-BE49-F238E27FC236}">
                  <a16:creationId xmlns:a16="http://schemas.microsoft.com/office/drawing/2014/main" id="{B16388E1-4A40-4684-AE6B-C45A8FFC4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62635" y="4249025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taRNA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" name="箭头: 下 65">
              <a:extLst>
                <a:ext uri="{FF2B5EF4-FFF2-40B4-BE49-F238E27FC236}">
                  <a16:creationId xmlns:a16="http://schemas.microsoft.com/office/drawing/2014/main" id="{6B2EC883-A4C1-42B6-A039-F27A7CBCD588}"/>
                </a:ext>
              </a:extLst>
            </p:cNvPr>
            <p:cNvSpPr/>
            <p:nvPr/>
          </p:nvSpPr>
          <p:spPr>
            <a:xfrm rot="9968020">
              <a:off x="9543086" y="2305514"/>
              <a:ext cx="105277" cy="787313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箭头: 下 66">
              <a:extLst>
                <a:ext uri="{FF2B5EF4-FFF2-40B4-BE49-F238E27FC236}">
                  <a16:creationId xmlns:a16="http://schemas.microsoft.com/office/drawing/2014/main" id="{06375C4B-9563-44E0-BD0D-6F4242EF8817}"/>
                </a:ext>
              </a:extLst>
            </p:cNvPr>
            <p:cNvSpPr/>
            <p:nvPr/>
          </p:nvSpPr>
          <p:spPr>
            <a:xfrm>
              <a:off x="9360816" y="1052903"/>
              <a:ext cx="99461" cy="461665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CEDB5D0-2B37-468B-9B49-EB8863AE0B9B}"/>
                </a:ext>
              </a:extLst>
            </p:cNvPr>
            <p:cNvSpPr txBox="1"/>
            <p:nvPr/>
          </p:nvSpPr>
          <p:spPr>
            <a:xfrm>
              <a:off x="8769113" y="600759"/>
              <a:ext cx="1591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step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6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B53BFE-BB45-4A2C-806E-DBE4C8D24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06" y="138659"/>
            <a:ext cx="6516765" cy="4887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1868EE-E6A7-4E90-855F-4FD3E5C2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25633"/>
            <a:ext cx="6400799" cy="4800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669D95F-D82C-4FDE-92B5-858028D9C773}"/>
              </a:ext>
            </a:extLst>
          </p:cNvPr>
          <p:cNvSpPr txBox="1"/>
          <p:nvPr/>
        </p:nvSpPr>
        <p:spPr>
          <a:xfrm>
            <a:off x="312655" y="5567966"/>
            <a:ext cx="56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concentration of the complex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-AHL)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3A4B47-C8BF-4779-B683-BC8FB8BE55DB}"/>
              </a:ext>
            </a:extLst>
          </p:cNvPr>
          <p:cNvSpPr txBox="1"/>
          <p:nvPr/>
        </p:nvSpPr>
        <p:spPr>
          <a:xfrm>
            <a:off x="6658466" y="5567966"/>
            <a:ext cx="56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concentration of the complex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-AHL) and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LuxI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83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Odor release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46EF89-A9B6-4154-B01F-0439CE53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38" y="2575561"/>
            <a:ext cx="6466788" cy="323942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E1510EA-02F5-4A03-BDB3-0FF9E505AA65}"/>
              </a:ext>
            </a:extLst>
          </p:cNvPr>
          <p:cNvGrpSpPr/>
          <p:nvPr/>
        </p:nvGrpSpPr>
        <p:grpSpPr>
          <a:xfrm>
            <a:off x="8265183" y="2279300"/>
            <a:ext cx="3559172" cy="2870497"/>
            <a:chOff x="9316630" y="2185032"/>
            <a:chExt cx="3559172" cy="2870497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D639A4-3A0D-48BB-8D10-3C0F3602A4C2}"/>
                </a:ext>
              </a:extLst>
            </p:cNvPr>
            <p:cNvSpPr txBox="1"/>
            <p:nvPr/>
          </p:nvSpPr>
          <p:spPr>
            <a:xfrm>
              <a:off x="9642409" y="2185032"/>
              <a:ext cx="323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B7F74804-2153-4E31-BCC1-4A192B6CDB40}"/>
                </a:ext>
              </a:extLst>
            </p:cNvPr>
            <p:cNvSpPr/>
            <p:nvPr/>
          </p:nvSpPr>
          <p:spPr>
            <a:xfrm>
              <a:off x="10012343" y="2659728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文本框 31">
              <a:extLst>
                <a:ext uri="{FF2B5EF4-FFF2-40B4-BE49-F238E27FC236}">
                  <a16:creationId xmlns:a16="http://schemas.microsoft.com/office/drawing/2014/main" id="{09F2D127-5E9C-4F3F-BBF2-7217E0C80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4250" y="3209558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crRNA</a:t>
              </a:r>
            </a:p>
          </p:txBody>
        </p:sp>
        <p:sp>
          <p:nvSpPr>
            <p:cNvPr id="9" name="加号 8">
              <a:extLst>
                <a:ext uri="{FF2B5EF4-FFF2-40B4-BE49-F238E27FC236}">
                  <a16:creationId xmlns:a16="http://schemas.microsoft.com/office/drawing/2014/main" id="{DAFC4A09-66CC-484A-86CA-986EB18B1A22}"/>
                </a:ext>
              </a:extLst>
            </p:cNvPr>
            <p:cNvSpPr/>
            <p:nvPr/>
          </p:nvSpPr>
          <p:spPr>
            <a:xfrm>
              <a:off x="10642862" y="3308808"/>
              <a:ext cx="290465" cy="295084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31">
              <a:extLst>
                <a:ext uri="{FF2B5EF4-FFF2-40B4-BE49-F238E27FC236}">
                  <a16:creationId xmlns:a16="http://schemas.microsoft.com/office/drawing/2014/main" id="{294974DD-CDE4-42BC-BC7A-20D676D185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66995" y="3225517"/>
              <a:ext cx="13165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taRNA</a:t>
              </a: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F6FE4D4A-6C74-4EFB-8110-9DD2ECFEBE74}"/>
                </a:ext>
              </a:extLst>
            </p:cNvPr>
            <p:cNvSpPr/>
            <p:nvPr/>
          </p:nvSpPr>
          <p:spPr>
            <a:xfrm>
              <a:off x="11434099" y="2761910"/>
              <a:ext cx="99461" cy="461665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59497D-3DF9-41D6-9638-B01BDEC1AD10}"/>
                </a:ext>
              </a:extLst>
            </p:cNvPr>
            <p:cNvSpPr txBox="1"/>
            <p:nvPr/>
          </p:nvSpPr>
          <p:spPr>
            <a:xfrm>
              <a:off x="10842396" y="2309766"/>
              <a:ext cx="1591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step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994C6E81-5449-4D9F-8428-8F3ED85DA600}"/>
                </a:ext>
              </a:extLst>
            </p:cNvPr>
            <p:cNvSpPr/>
            <p:nvPr/>
          </p:nvSpPr>
          <p:spPr>
            <a:xfrm>
              <a:off x="10712221" y="3877357"/>
              <a:ext cx="130175" cy="527050"/>
            </a:xfrm>
            <a:prstGeom prst="down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3DD40B-BA3F-477D-BC88-F933E31E615B}"/>
                </a:ext>
              </a:extLst>
            </p:cNvPr>
            <p:cNvSpPr txBox="1"/>
            <p:nvPr/>
          </p:nvSpPr>
          <p:spPr>
            <a:xfrm>
              <a:off x="9316630" y="4593864"/>
              <a:ext cx="323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Benzyl alcohol/Geraniol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FC4091D-9CCF-42CA-AC2F-1DE1EEDD883F}"/>
              </a:ext>
            </a:extLst>
          </p:cNvPr>
          <p:cNvSpPr txBox="1"/>
          <p:nvPr/>
        </p:nvSpPr>
        <p:spPr>
          <a:xfrm>
            <a:off x="89206" y="1141284"/>
            <a:ext cx="107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crRNA induced by IPTG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crRNA unlocked by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taRNA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accumulated by memory system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3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erase system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7922CB-CFBB-413E-8261-77965AD79310}"/>
              </a:ext>
            </a:extLst>
          </p:cNvPr>
          <p:cNvGrpSpPr/>
          <p:nvPr/>
        </p:nvGrpSpPr>
        <p:grpSpPr>
          <a:xfrm>
            <a:off x="94268" y="2266551"/>
            <a:ext cx="4915948" cy="3477713"/>
            <a:chOff x="6433519" y="2487695"/>
            <a:chExt cx="4915948" cy="347771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0E55AD7-4E4D-4FB1-9B86-D3F5130FAE10}"/>
                </a:ext>
              </a:extLst>
            </p:cNvPr>
            <p:cNvGrpSpPr/>
            <p:nvPr/>
          </p:nvGrpSpPr>
          <p:grpSpPr>
            <a:xfrm>
              <a:off x="6433519" y="4659471"/>
              <a:ext cx="4915948" cy="865304"/>
              <a:chOff x="3145871" y="1853143"/>
              <a:chExt cx="4915948" cy="86530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0A986C4-50F6-4049-B60D-A2FFDC105243}"/>
                  </a:ext>
                </a:extLst>
              </p:cNvPr>
              <p:cNvSpPr/>
              <p:nvPr/>
            </p:nvSpPr>
            <p:spPr>
              <a:xfrm>
                <a:off x="3145871" y="2101136"/>
                <a:ext cx="4915948" cy="1513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C5CB6D-1D5E-4689-8919-F61C863B4552}"/>
                  </a:ext>
                </a:extLst>
              </p:cNvPr>
              <p:cNvSpPr/>
              <p:nvPr/>
            </p:nvSpPr>
            <p:spPr>
              <a:xfrm>
                <a:off x="6724520" y="1853143"/>
                <a:ext cx="796955" cy="24747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C643C75-4D48-4AD3-8EAD-ED3F1E319159}"/>
                  </a:ext>
                </a:extLst>
              </p:cNvPr>
              <p:cNvSpPr txBox="1"/>
              <p:nvPr/>
            </p:nvSpPr>
            <p:spPr>
              <a:xfrm>
                <a:off x="6844018" y="2349115"/>
                <a:ext cx="6878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aiiO</a:t>
                </a:r>
                <a:endParaRPr lang="zh-CN" altLang="en-US" i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" name="文本框 107">
              <a:extLst>
                <a:ext uri="{FF2B5EF4-FFF2-40B4-BE49-F238E27FC236}">
                  <a16:creationId xmlns:a16="http://schemas.microsoft.com/office/drawing/2014/main" id="{31070715-2C0B-4558-AF65-508AAB082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7928" y="4490224"/>
              <a:ext cx="718015" cy="40011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/>
              <a:r>
                <a:rPr lang="en-US" altLang="zh-CN" i="1" dirty="0"/>
                <a:t>tetR</a:t>
              </a:r>
              <a:endParaRPr lang="zh-CN" altLang="en-US" i="1" dirty="0"/>
            </a:p>
          </p:txBody>
        </p:sp>
        <p:sp>
          <p:nvSpPr>
            <p:cNvPr id="7" name="箭头: 直角上 6">
              <a:extLst>
                <a:ext uri="{FF2B5EF4-FFF2-40B4-BE49-F238E27FC236}">
                  <a16:creationId xmlns:a16="http://schemas.microsoft.com/office/drawing/2014/main" id="{25CEE4E3-C1E7-45F4-8206-C4853F545ACE}"/>
                </a:ext>
              </a:extLst>
            </p:cNvPr>
            <p:cNvSpPr/>
            <p:nvPr/>
          </p:nvSpPr>
          <p:spPr>
            <a:xfrm rot="5400000" flipV="1">
              <a:off x="7326982" y="5046789"/>
              <a:ext cx="558240" cy="590178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151EC0-4FA8-4637-8AB2-3BF32BBEEE2F}"/>
                </a:ext>
              </a:extLst>
            </p:cNvPr>
            <p:cNvCxnSpPr>
              <a:cxnSpLocks/>
            </p:cNvCxnSpPr>
            <p:nvPr/>
          </p:nvCxnSpPr>
          <p:spPr>
            <a:xfrm>
              <a:off x="8492515" y="4317288"/>
              <a:ext cx="27566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29ABE47-6BD4-4E13-AB53-3969F29DA88D}"/>
                </a:ext>
              </a:extLst>
            </p:cNvPr>
            <p:cNvCxnSpPr>
              <a:cxnSpLocks/>
            </p:cNvCxnSpPr>
            <p:nvPr/>
          </p:nvCxnSpPr>
          <p:spPr>
            <a:xfrm>
              <a:off x="8620261" y="3946607"/>
              <a:ext cx="0" cy="3698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02D7E46-2B5E-4E5B-81AF-68045170FB03}"/>
                </a:ext>
              </a:extLst>
            </p:cNvPr>
            <p:cNvCxnSpPr>
              <a:cxnSpLocks/>
            </p:cNvCxnSpPr>
            <p:nvPr/>
          </p:nvCxnSpPr>
          <p:spPr>
            <a:xfrm>
              <a:off x="7152336" y="3946607"/>
              <a:ext cx="146792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20">
              <a:extLst>
                <a:ext uri="{FF2B5EF4-FFF2-40B4-BE49-F238E27FC236}">
                  <a16:creationId xmlns:a16="http://schemas.microsoft.com/office/drawing/2014/main" id="{00C92FE6-0519-469D-B82A-18725077B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32404" y="5146267"/>
              <a:ext cx="65433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tetA</a:t>
              </a:r>
              <a:endParaRPr lang="zh-CN" altLang="en-US" baseline="-25000" dirty="0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30FE7B68-6211-4B9C-89D0-3AB08C823027}"/>
                </a:ext>
              </a:extLst>
            </p:cNvPr>
            <p:cNvSpPr/>
            <p:nvPr/>
          </p:nvSpPr>
          <p:spPr>
            <a:xfrm>
              <a:off x="9265067" y="258612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8092A1A-C936-4758-931F-66C39F719C51}"/>
                </a:ext>
              </a:extLst>
            </p:cNvPr>
            <p:cNvSpPr/>
            <p:nvPr/>
          </p:nvSpPr>
          <p:spPr>
            <a:xfrm>
              <a:off x="9820692" y="248769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3AA1803-DDB0-425A-8A4B-7E0B47B04FCF}"/>
                </a:ext>
              </a:extLst>
            </p:cNvPr>
            <p:cNvSpPr/>
            <p:nvPr/>
          </p:nvSpPr>
          <p:spPr>
            <a:xfrm>
              <a:off x="9642892" y="292425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797E8A46-54BA-49C9-807C-2D9F13E41260}"/>
                </a:ext>
              </a:extLst>
            </p:cNvPr>
            <p:cNvSpPr/>
            <p:nvPr/>
          </p:nvSpPr>
          <p:spPr>
            <a:xfrm>
              <a:off x="9234904" y="288139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8E08FF55-A9D8-4886-B52A-B532CCFDF63E}"/>
                </a:ext>
              </a:extLst>
            </p:cNvPr>
            <p:cNvSpPr/>
            <p:nvPr/>
          </p:nvSpPr>
          <p:spPr>
            <a:xfrm>
              <a:off x="9504779" y="276868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BC8766E2-1211-4CE9-96F2-6361E78D061E}"/>
                </a:ext>
              </a:extLst>
            </p:cNvPr>
            <p:cNvSpPr/>
            <p:nvPr/>
          </p:nvSpPr>
          <p:spPr>
            <a:xfrm>
              <a:off x="9434929" y="248769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34">
              <a:extLst>
                <a:ext uri="{FF2B5EF4-FFF2-40B4-BE49-F238E27FC236}">
                  <a16:creationId xmlns:a16="http://schemas.microsoft.com/office/drawing/2014/main" id="{5E5570A4-AE2F-43EE-9060-9F6560346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7135" y="3140497"/>
              <a:ext cx="68897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ATc</a:t>
              </a:r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5EBAEEF-F912-4B8B-A370-B6A7E04617D6}"/>
                </a:ext>
              </a:extLst>
            </p:cNvPr>
            <p:cNvCxnSpPr>
              <a:cxnSpLocks/>
            </p:cNvCxnSpPr>
            <p:nvPr/>
          </p:nvCxnSpPr>
          <p:spPr>
            <a:xfrm>
              <a:off x="7938313" y="2998383"/>
              <a:ext cx="11604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5D00C20-9696-406C-A05A-6EF9B0804488}"/>
                </a:ext>
              </a:extLst>
            </p:cNvPr>
            <p:cNvCxnSpPr>
              <a:cxnSpLocks/>
            </p:cNvCxnSpPr>
            <p:nvPr/>
          </p:nvCxnSpPr>
          <p:spPr>
            <a:xfrm>
              <a:off x="7956967" y="3002045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F88FCA0-FECD-41D9-A974-97760F9140D7}"/>
                </a:ext>
              </a:extLst>
            </p:cNvPr>
            <p:cNvCxnSpPr>
              <a:cxnSpLocks/>
            </p:cNvCxnSpPr>
            <p:nvPr/>
          </p:nvCxnSpPr>
          <p:spPr>
            <a:xfrm>
              <a:off x="7800084" y="3809289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120">
              <a:extLst>
                <a:ext uri="{FF2B5EF4-FFF2-40B4-BE49-F238E27FC236}">
                  <a16:creationId xmlns:a16="http://schemas.microsoft.com/office/drawing/2014/main" id="{58BB9821-3860-4D93-877B-4CC73F764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4618" y="5565298"/>
              <a:ext cx="691775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tetR</a:t>
              </a:r>
              <a:endParaRPr lang="zh-CN" altLang="en-US" baseline="-25000" dirty="0"/>
            </a:p>
          </p:txBody>
        </p:sp>
        <p:sp>
          <p:nvSpPr>
            <p:cNvPr id="23" name="箭头: 直角上 22">
              <a:extLst>
                <a:ext uri="{FF2B5EF4-FFF2-40B4-BE49-F238E27FC236}">
                  <a16:creationId xmlns:a16="http://schemas.microsoft.com/office/drawing/2014/main" id="{9AE594A6-1B53-4BE7-B6E3-5305114E9E3C}"/>
                </a:ext>
              </a:extLst>
            </p:cNvPr>
            <p:cNvSpPr/>
            <p:nvPr/>
          </p:nvSpPr>
          <p:spPr>
            <a:xfrm rot="16200000" flipV="1">
              <a:off x="8433266" y="4327454"/>
              <a:ext cx="558240" cy="590178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F4ECD0-6E8E-4C08-95C9-68036592C7F7}"/>
                </a:ext>
              </a:extLst>
            </p:cNvPr>
            <p:cNvCxnSpPr/>
            <p:nvPr/>
          </p:nvCxnSpPr>
          <p:spPr>
            <a:xfrm>
              <a:off x="7152336" y="3946607"/>
              <a:ext cx="0" cy="508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B31CC2E-9908-4CC9-83AF-339C49192384}"/>
              </a:ext>
            </a:extLst>
          </p:cNvPr>
          <p:cNvSpPr/>
          <p:nvPr/>
        </p:nvSpPr>
        <p:spPr>
          <a:xfrm>
            <a:off x="283294" y="1178997"/>
            <a:ext cx="2718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induced by ATC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hydrolyze AHL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AEF408-FB7D-4E74-BC3B-C6062B2C283F}"/>
              </a:ext>
            </a:extLst>
          </p:cNvPr>
          <p:cNvSpPr txBox="1"/>
          <p:nvPr/>
        </p:nvSpPr>
        <p:spPr>
          <a:xfrm>
            <a:off x="8665104" y="2004117"/>
            <a:ext cx="841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ATC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99402C0-7E6C-41B7-8795-6F6C5BD51BD4}"/>
              </a:ext>
            </a:extLst>
          </p:cNvPr>
          <p:cNvSpPr/>
          <p:nvPr/>
        </p:nvSpPr>
        <p:spPr>
          <a:xfrm>
            <a:off x="8970130" y="2513714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31">
            <a:extLst>
              <a:ext uri="{FF2B5EF4-FFF2-40B4-BE49-F238E27FC236}">
                <a16:creationId xmlns:a16="http://schemas.microsoft.com/office/drawing/2014/main" id="{DB37C931-D4BF-44C8-81B0-8297E2944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104" y="4161386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AHL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BF069CC1-6378-4F1B-BBC0-7A8C59EAE073}"/>
              </a:ext>
            </a:extLst>
          </p:cNvPr>
          <p:cNvSpPr/>
          <p:nvPr/>
        </p:nvSpPr>
        <p:spPr>
          <a:xfrm>
            <a:off x="9020712" y="3567814"/>
            <a:ext cx="130175" cy="52705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F743D9-712A-4624-AE5D-4B72E6FAF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5104" y="3100008"/>
            <a:ext cx="1316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AiiO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46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1E0831-E39F-4EFE-B9CF-225793F748FF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Metabolic model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204665-02EF-4FD7-BB9B-F9EFF91B124F}"/>
              </a:ext>
            </a:extLst>
          </p:cNvPr>
          <p:cNvSpPr/>
          <p:nvPr/>
        </p:nvSpPr>
        <p:spPr>
          <a:xfrm>
            <a:off x="212101" y="1324169"/>
            <a:ext cx="103364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</a:rPr>
              <a:t>We used </a:t>
            </a:r>
            <a:r>
              <a:rPr lang="en-US" altLang="zh-CN" sz="2400" dirty="0" err="1">
                <a:latin typeface="Times New Roman" panose="02020603050405020304" pitchFamily="18" charset="0"/>
              </a:rPr>
              <a:t>COBRApy</a:t>
            </a:r>
            <a:r>
              <a:rPr lang="en-US" altLang="zh-CN" sz="2400" dirty="0">
                <a:latin typeface="Times New Roman" panose="02020603050405020304" pitchFamily="18" charset="0"/>
              </a:rPr>
              <a:t> and Escher to construct a genome wide metabolic model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65CB64-6CDE-463E-B882-D01F0F30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90" y="2048065"/>
            <a:ext cx="2928639" cy="35894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1609D5-8FAE-49C4-9E29-C4EF5E5B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63" y="2423805"/>
            <a:ext cx="5426075" cy="28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D49373-528B-4A41-9697-FD1E8493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44" y="271537"/>
            <a:ext cx="9157727" cy="63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2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68B8D78-FDB2-4ECD-BE13-1587C2531C2C}"/>
              </a:ext>
            </a:extLst>
          </p:cNvPr>
          <p:cNvSpPr txBox="1"/>
          <p:nvPr/>
        </p:nvSpPr>
        <p:spPr>
          <a:xfrm>
            <a:off x="212101" y="260080"/>
            <a:ext cx="769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14B824-27F9-4ADA-831A-4DE680F2E40E}"/>
              </a:ext>
            </a:extLst>
          </p:cNvPr>
          <p:cNvSpPr txBox="1"/>
          <p:nvPr/>
        </p:nvSpPr>
        <p:spPr>
          <a:xfrm>
            <a:off x="1140643" y="1470581"/>
            <a:ext cx="726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&amp; Quantitative &amp; portable bacterial culture device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C37C6EC-3887-4CD6-B7E5-25453044C217}"/>
              </a:ext>
            </a:extLst>
          </p:cNvPr>
          <p:cNvSpPr/>
          <p:nvPr/>
        </p:nvSpPr>
        <p:spPr>
          <a:xfrm rot="5400000">
            <a:off x="4062953" y="2611224"/>
            <a:ext cx="1008668" cy="2356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94D98E-7D78-498F-BDDD-6789646452E9}"/>
              </a:ext>
            </a:extLst>
          </p:cNvPr>
          <p:cNvSpPr txBox="1"/>
          <p:nvPr/>
        </p:nvSpPr>
        <p:spPr>
          <a:xfrm>
            <a:off x="2554664" y="3525872"/>
            <a:ext cx="414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achieve smell phonograph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6DB802-44B6-42B3-A8DA-5A3DBE763C79}"/>
              </a:ext>
            </a:extLst>
          </p:cNvPr>
          <p:cNvSpPr txBox="1"/>
          <p:nvPr/>
        </p:nvSpPr>
        <p:spPr>
          <a:xfrm>
            <a:off x="897250" y="4780481"/>
            <a:ext cx="9389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still in the thought stage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welcome to various advice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21C2E7-A78C-42A5-AF95-6D489BF4B13E}"/>
              </a:ext>
            </a:extLst>
          </p:cNvPr>
          <p:cNvSpPr/>
          <p:nvPr/>
        </p:nvSpPr>
        <p:spPr>
          <a:xfrm>
            <a:off x="710119" y="4494179"/>
            <a:ext cx="8608979" cy="1086984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0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93B90F9-C8F8-4921-B5B6-1F57EBF4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083773-F14B-40D9-BF57-947216D8A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and Audio signals can be both recorded and reproduced.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how about odor signals?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utilize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coli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record some of the most pleasant smell and reproduce them when we require.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9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28F898-FE96-48D6-93ED-02CC8AEEFAF7}"/>
              </a:ext>
            </a:extLst>
          </p:cNvPr>
          <p:cNvSpPr txBox="1"/>
          <p:nvPr/>
        </p:nvSpPr>
        <p:spPr>
          <a:xfrm>
            <a:off x="1828799" y="2300140"/>
            <a:ext cx="10869105" cy="131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all detailed  formulas and codes have been uploaded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GitHub </a:t>
            </a:r>
            <a:r>
              <a:rPr lang="en-US" altLang="zh-CN" sz="2800" u="sng" dirty="0">
                <a:solidFill>
                  <a:schemeClr val="accent1"/>
                </a:solidFill>
              </a:rPr>
              <a:t>https://github.com/hzau-igem-2019</a:t>
            </a:r>
            <a:endParaRPr lang="zh-CN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12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B6BF32-45DF-424C-8F11-A54F734C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Practice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745484-5880-41B5-AA36-BA67650B0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87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A0D06-EAAE-4D07-A82B-17314E40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4D95CF-93E7-4F51-8732-0BE5C90E40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73" y="2860984"/>
            <a:ext cx="3267942" cy="112743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50D70-518E-4D18-B5F9-6493030E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 this year, 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we divide our Human Practice activities into two parts:</a:t>
            </a:r>
          </a:p>
          <a:p>
            <a:pPr marL="0" indent="0">
              <a:buNone/>
            </a:pPr>
            <a:r>
              <a:rPr lang="en-US" altLang="zh-CN" sz="2400" dirty="0"/>
              <a:t>1.the popularization of science</a:t>
            </a:r>
          </a:p>
          <a:p>
            <a:pPr marL="0" indent="0">
              <a:buNone/>
            </a:pPr>
            <a:r>
              <a:rPr lang="en-US" altLang="zh-CN" sz="2400" dirty="0"/>
              <a:t>2.our project</a:t>
            </a: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15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B21BE-A14A-4F81-86A9-6073FC66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8259" y="289671"/>
            <a:ext cx="8238565" cy="150327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altLang="zh-CN" sz="4000" dirty="0"/>
              <a:t>Popularization Of Science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BD604-D917-43BF-AEFD-868F1862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30" y="3543042"/>
            <a:ext cx="5536286" cy="198639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sz="3600" dirty="0"/>
              <a:t>Large-scale Activity</a:t>
            </a:r>
          </a:p>
          <a:p>
            <a:pPr marL="0" indent="0" algn="ctr">
              <a:buNone/>
            </a:pPr>
            <a:endParaRPr lang="en-US" altLang="zh-CN" sz="3600" dirty="0"/>
          </a:p>
          <a:p>
            <a:pPr marL="0" indent="0" algn="ctr">
              <a:buNone/>
            </a:pPr>
            <a:r>
              <a:rPr lang="en-US" altLang="zh-CN" sz="3600" dirty="0">
                <a:solidFill>
                  <a:srgbClr val="FFFFFF"/>
                </a:solidFill>
              </a:rPr>
              <a:t>Vehicle</a:t>
            </a:r>
            <a:endParaRPr lang="zh-CN" altLang="en-US" sz="3600" dirty="0"/>
          </a:p>
        </p:txBody>
      </p:sp>
      <p:sp>
        <p:nvSpPr>
          <p:cNvPr id="32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4AC0E5-2AAE-4AA7-B833-7EAE2F52D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r="-3" b="-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326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室内, 人员, 天花板, 墙壁&#10;&#10;描述已自动生成">
            <a:extLst>
              <a:ext uri="{FF2B5EF4-FFF2-40B4-BE49-F238E27FC236}">
                <a16:creationId xmlns:a16="http://schemas.microsoft.com/office/drawing/2014/main" id="{1DDDCF63-1A6B-42BF-8525-A9B62E91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5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94B04F-4521-4B68-A6F6-AE9635A0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Future Scientists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内容占位符 12" descr="图片包含 人员, 室内, 年轻, 孩子&#10;&#10;描述已自动生成">
            <a:extLst>
              <a:ext uri="{FF2B5EF4-FFF2-40B4-BE49-F238E27FC236}">
                <a16:creationId xmlns:a16="http://schemas.microsoft.com/office/drawing/2014/main" id="{E9FB6BD9-289D-4B3A-9B23-6DB5D6A3A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4" r="17589" b="4"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052" name="Content Placeholder 2053">
            <a:extLst>
              <a:ext uri="{FF2B5EF4-FFF2-40B4-BE49-F238E27FC236}">
                <a16:creationId xmlns:a16="http://schemas.microsoft.com/office/drawing/2014/main" id="{D53BD747-0585-4A3A-9A74-41B6300D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图片 8" descr="图片包含 人员, 男士, 室内&#10;&#10;描述已自动生成">
            <a:extLst>
              <a:ext uri="{FF2B5EF4-FFF2-40B4-BE49-F238E27FC236}">
                <a16:creationId xmlns:a16="http://schemas.microsoft.com/office/drawing/2014/main" id="{7099265C-D8B3-4863-9846-1AA474FABE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9343" b="-2"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5" name="图片 4" descr="图片包含 室内, 天花板, 人员, 墙壁&#10;&#10;描述已自动生成">
            <a:extLst>
              <a:ext uri="{FF2B5EF4-FFF2-40B4-BE49-F238E27FC236}">
                <a16:creationId xmlns:a16="http://schemas.microsoft.com/office/drawing/2014/main" id="{82183799-F82D-4F19-8899-4E497BB795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" r="15498" b="4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图片 10" descr="图片包含 人员, 室内, 墙壁, 地板&#10;&#10;描述已自动生成">
            <a:extLst>
              <a:ext uri="{FF2B5EF4-FFF2-40B4-BE49-F238E27FC236}">
                <a16:creationId xmlns:a16="http://schemas.microsoft.com/office/drawing/2014/main" id="{F2CC25C2-A6E9-48AE-A36E-9002799A72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" r="21255" b="-4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878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6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5C532C-59BC-4E0C-9D51-1FEB2256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anchor="b">
            <a:normAutofit/>
          </a:bodyPr>
          <a:lstStyle/>
          <a:p>
            <a:r>
              <a:rPr lang="en-US" altLang="zh-CN" sz="3600">
                <a:solidFill>
                  <a:srgbClr val="FFFFFF"/>
                </a:solidFill>
              </a:rPr>
              <a:t>Online  Courses</a:t>
            </a:r>
            <a:endParaRPr lang="zh-CN" altLang="en-US" sz="3600">
              <a:solidFill>
                <a:srgbClr val="FFFFFF"/>
              </a:solidFill>
            </a:endParaRPr>
          </a:p>
        </p:txBody>
      </p:sp>
      <p:pic>
        <p:nvPicPr>
          <p:cNvPr id="29" name="图片 28" descr="图片包含 人员, 就坐, 群组, 孩子&#10;&#10;描述已自动生成">
            <a:extLst>
              <a:ext uri="{FF2B5EF4-FFF2-40B4-BE49-F238E27FC236}">
                <a16:creationId xmlns:a16="http://schemas.microsoft.com/office/drawing/2014/main" id="{AB8D2018-B34C-452A-8878-7B20C0BB78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r="10492" b="-6"/>
          <a:stretch/>
        </p:blipFill>
        <p:spPr>
          <a:xfrm>
            <a:off x="4968250" y="325905"/>
            <a:ext cx="2249424" cy="2002611"/>
          </a:xfrm>
          <a:prstGeom prst="rect">
            <a:avLst/>
          </a:prstGeom>
        </p:spPr>
      </p:pic>
      <p:sp>
        <p:nvSpPr>
          <p:cNvPr id="42" name="Content Placeholder 32">
            <a:extLst>
              <a:ext uri="{FF2B5EF4-FFF2-40B4-BE49-F238E27FC236}">
                <a16:creationId xmlns:a16="http://schemas.microsoft.com/office/drawing/2014/main" id="{FFFF405A-4499-46AD-AEA4-7F6D878D2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56" y="2474260"/>
            <a:ext cx="3607930" cy="3677158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27" name="图片 26" descr="图片包含 人员, 群组&#10;&#10;描述已自动生成">
            <a:extLst>
              <a:ext uri="{FF2B5EF4-FFF2-40B4-BE49-F238E27FC236}">
                <a16:creationId xmlns:a16="http://schemas.microsoft.com/office/drawing/2014/main" id="{B9C09234-02E6-4C38-B30C-9D67C017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0" r="17955" b="-1"/>
          <a:stretch/>
        </p:blipFill>
        <p:spPr>
          <a:xfrm>
            <a:off x="4968251" y="2419956"/>
            <a:ext cx="2249424" cy="2002611"/>
          </a:xfrm>
          <a:prstGeom prst="rect">
            <a:avLst/>
          </a:prstGeom>
        </p:spPr>
      </p:pic>
      <p:pic>
        <p:nvPicPr>
          <p:cNvPr id="25" name="图片 24" descr="图片包含 室内, 人员, 餐桌, 墙壁&#10;&#10;描述已自动生成">
            <a:extLst>
              <a:ext uri="{FF2B5EF4-FFF2-40B4-BE49-F238E27FC236}">
                <a16:creationId xmlns:a16="http://schemas.microsoft.com/office/drawing/2014/main" id="{3D2DFAF9-FA30-4566-9E99-6E59ED5E73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5750" b="-2"/>
          <a:stretch/>
        </p:blipFill>
        <p:spPr>
          <a:xfrm>
            <a:off x="7295203" y="325904"/>
            <a:ext cx="4570677" cy="3065565"/>
          </a:xfrm>
          <a:prstGeom prst="rect">
            <a:avLst/>
          </a:prstGeom>
        </p:spPr>
      </p:pic>
      <p:pic>
        <p:nvPicPr>
          <p:cNvPr id="21" name="内容占位符 20" descr="图片包含 男士, 人员, 室内&#10;&#10;描述已自动生成">
            <a:extLst>
              <a:ext uri="{FF2B5EF4-FFF2-40B4-BE49-F238E27FC236}">
                <a16:creationId xmlns:a16="http://schemas.microsoft.com/office/drawing/2014/main" id="{83F8558C-8A1E-427F-80DD-354E426FB4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r="32767"/>
          <a:stretch/>
        </p:blipFill>
        <p:spPr>
          <a:xfrm>
            <a:off x="4976656" y="4511800"/>
            <a:ext cx="2249424" cy="2002536"/>
          </a:xfrm>
          <a:prstGeom prst="rect">
            <a:avLst/>
          </a:prstGeom>
        </p:spPr>
      </p:pic>
      <p:pic>
        <p:nvPicPr>
          <p:cNvPr id="23" name="图片 22" descr="图片包含 人员, 室内, 墙壁, 群组&#10;&#10;描述已自动生成">
            <a:extLst>
              <a:ext uri="{FF2B5EF4-FFF2-40B4-BE49-F238E27FC236}">
                <a16:creationId xmlns:a16="http://schemas.microsoft.com/office/drawing/2014/main" id="{F1CABCDF-4BFE-4CB3-82A0-BB5BB19210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5" r="3" b="3"/>
          <a:stretch/>
        </p:blipFill>
        <p:spPr>
          <a:xfrm>
            <a:off x="7295203" y="3474720"/>
            <a:ext cx="4570677" cy="30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79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室内, 人员, 天花板, 餐桌&#10;&#10;描述已自动生成">
            <a:extLst>
              <a:ext uri="{FF2B5EF4-FFF2-40B4-BE49-F238E27FC236}">
                <a16:creationId xmlns:a16="http://schemas.microsoft.com/office/drawing/2014/main" id="{87A23432-29B5-43DB-A3BB-EEF32F892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9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CD9645-7B6A-42A0-9C57-18A100B8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First-year  </a:t>
            </a:r>
            <a:br>
              <a:rPr lang="en-US" altLang="zh-CN" sz="3600" b="1" dirty="0">
                <a:solidFill>
                  <a:schemeClr val="bg1"/>
                </a:solidFill>
              </a:rPr>
            </a:br>
            <a:r>
              <a:rPr lang="en-US" altLang="zh-CN" sz="3600" b="1" dirty="0">
                <a:solidFill>
                  <a:schemeClr val="bg1"/>
                </a:solidFill>
              </a:rPr>
              <a:t>Seminars</a:t>
            </a:r>
          </a:p>
        </p:txBody>
      </p:sp>
    </p:spTree>
    <p:extLst>
      <p:ext uri="{BB962C8B-B14F-4D97-AF65-F5344CB8AC3E}">
        <p14:creationId xmlns:p14="http://schemas.microsoft.com/office/powerpoint/2010/main" val="4283972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5E705E4-DB8B-409F-A2DE-D2019C69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40" y="1122363"/>
            <a:ext cx="3971220" cy="32493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2600" dirty="0">
                <a:solidFill>
                  <a:srgbClr val="FFFFFF"/>
                </a:solidFill>
              </a:rPr>
              <a:t>Popularization Of Science</a:t>
            </a:r>
            <a:br>
              <a:rPr lang="en-US" altLang="zh-CN" sz="2600" dirty="0">
                <a:solidFill>
                  <a:srgbClr val="FFFFFF"/>
                </a:solidFill>
              </a:rPr>
            </a:br>
            <a:br>
              <a:rPr lang="en-US" altLang="zh-CN" sz="2600" dirty="0">
                <a:solidFill>
                  <a:srgbClr val="FFFFFF"/>
                </a:solidFill>
              </a:rPr>
            </a:br>
            <a:r>
              <a:rPr lang="en-US" altLang="zh-CN" sz="2600" dirty="0">
                <a:solidFill>
                  <a:srgbClr val="FFFFFF"/>
                </a:solidFill>
              </a:rPr>
              <a:t>Vehicle:</a:t>
            </a:r>
            <a:br>
              <a:rPr lang="en-US" altLang="zh-CN" sz="2600" dirty="0">
                <a:solidFill>
                  <a:srgbClr val="FFFFFF"/>
                </a:solidFill>
              </a:rPr>
            </a:br>
            <a:br>
              <a:rPr lang="en-US" altLang="zh-CN" sz="2600" dirty="0">
                <a:solidFill>
                  <a:srgbClr val="FFFFFF"/>
                </a:solidFill>
              </a:rPr>
            </a:br>
            <a:r>
              <a:rPr lang="en-US" altLang="zh-CN" sz="2600" dirty="0">
                <a:solidFill>
                  <a:srgbClr val="FFFFFF"/>
                </a:solidFill>
              </a:rPr>
              <a:t>WeChat Official Account</a:t>
            </a:r>
            <a:br>
              <a:rPr lang="en-US" altLang="zh-CN" sz="2600" dirty="0">
                <a:solidFill>
                  <a:srgbClr val="FFFFFF"/>
                </a:solidFill>
              </a:rPr>
            </a:br>
            <a:r>
              <a:rPr lang="en-US" altLang="zh-CN" sz="2600" dirty="0" err="1">
                <a:solidFill>
                  <a:srgbClr val="FFFFFF"/>
                </a:solidFill>
              </a:rPr>
              <a:t>Qzune</a:t>
            </a:r>
            <a:br>
              <a:rPr lang="en-US" altLang="zh-CN" sz="2600" dirty="0">
                <a:solidFill>
                  <a:srgbClr val="FFFFFF"/>
                </a:solidFill>
              </a:rPr>
            </a:br>
            <a:r>
              <a:rPr lang="en-US" altLang="zh-CN" sz="2600" dirty="0">
                <a:solidFill>
                  <a:srgbClr val="FFFFFF"/>
                </a:solidFill>
              </a:rPr>
              <a:t>Twitter</a:t>
            </a:r>
            <a:br>
              <a:rPr lang="en-US" altLang="zh-CN" sz="2600" dirty="0">
                <a:solidFill>
                  <a:srgbClr val="FFFFFF"/>
                </a:solidFill>
              </a:rPr>
            </a:br>
            <a:br>
              <a:rPr lang="en-US" altLang="zh-CN" sz="2600" dirty="0">
                <a:solidFill>
                  <a:srgbClr val="FFFFFF"/>
                </a:solidFill>
              </a:rPr>
            </a:br>
            <a:endParaRPr lang="en-US" altLang="zh-CN" sz="2600" dirty="0">
              <a:solidFill>
                <a:srgbClr val="FFFFFF"/>
              </a:solidFill>
            </a:endParaRPr>
          </a:p>
        </p:txBody>
      </p:sp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ound Single Corner Rectangle 24">
            <a:extLst>
              <a:ext uri="{FF2B5EF4-FFF2-40B4-BE49-F238E27FC236}">
                <a16:creationId xmlns:a16="http://schemas.microsoft.com/office/drawing/2014/main" id="{3B6BBA54-4CCF-4C90-BA8F-FBD070C8D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40459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2F4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C:\Users\ADMINI~1\AppData\Local\Temp\ksohtml\wps79FF.tmp.png">
            <a:extLst>
              <a:ext uri="{FF2B5EF4-FFF2-40B4-BE49-F238E27FC236}">
                <a16:creationId xmlns:a16="http://schemas.microsoft.com/office/drawing/2014/main" id="{90E75ED8-44C7-4849-AE4B-3AC8ABA1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775379"/>
            <a:ext cx="1842595" cy="25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 Single Corner Rectangle 22">
            <a:extLst>
              <a:ext uri="{FF2B5EF4-FFF2-40B4-BE49-F238E27FC236}">
                <a16:creationId xmlns:a16="http://schemas.microsoft.com/office/drawing/2014/main" id="{19A96DEC-BAD6-4232-A6BF-B18F0000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6708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2F4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9939" y="4533900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Single Corner Rectangle 23">
            <a:extLst>
              <a:ext uri="{FF2B5EF4-FFF2-40B4-BE49-F238E27FC236}">
                <a16:creationId xmlns:a16="http://schemas.microsoft.com/office/drawing/2014/main" id="{37099982-E81B-4256-BEA5-44F378E31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17079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2F4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ound Single Corner Rectangle 25">
            <a:extLst>
              <a:ext uri="{FF2B5EF4-FFF2-40B4-BE49-F238E27FC236}">
                <a16:creationId xmlns:a16="http://schemas.microsoft.com/office/drawing/2014/main" id="{9268920A-0D15-4067-B7B1-91F0BE29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46708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2F4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:\Users\ADMINI~1\AppData\Local\Temp\ksohtml\wps58AB.tmp.png">
            <a:extLst>
              <a:ext uri="{FF2B5EF4-FFF2-40B4-BE49-F238E27FC236}">
                <a16:creationId xmlns:a16="http://schemas.microsoft.com/office/drawing/2014/main" id="{3662A6CE-22C6-4A8C-A160-518FE863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022" y="3579449"/>
            <a:ext cx="2375236" cy="23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600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41B9E2-BB99-41B7-BBC3-32D573B99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4129" y="1527315"/>
            <a:ext cx="6896911" cy="2173786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/>
              <a:t>About Our </a:t>
            </a:r>
            <a:r>
              <a:rPr lang="en-US" altLang="zh-CN" dirty="0"/>
              <a:t>Project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012A2-E386-4196-B924-56257119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8409" y="3100644"/>
            <a:ext cx="5023991" cy="368563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Questionnaire Survey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Thematic Activities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Experiment Record</a:t>
            </a:r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Collaboration</a:t>
            </a:r>
          </a:p>
          <a:p>
            <a:pPr marL="0" indent="0" algn="ctr">
              <a:buNone/>
            </a:pP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06B0A-9C8F-42F9-A126-6F79CBB7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736" y="637599"/>
            <a:ext cx="5510771" cy="19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D33777-73A2-47AB-A148-5E7571A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Questionnaire Survey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~1\AppData\Local\Temp\ksohtml\wps1D14.tmp.jpg">
            <a:extLst>
              <a:ext uri="{FF2B5EF4-FFF2-40B4-BE49-F238E27FC236}">
                <a16:creationId xmlns:a16="http://schemas.microsoft.com/office/drawing/2014/main" id="{ECDA9039-A97F-437E-8B3A-91404326C6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9269" y="492573"/>
            <a:ext cx="5542650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图片 1">
            <a:extLst>
              <a:ext uri="{FF2B5EF4-FFF2-40B4-BE49-F238E27FC236}">
                <a16:creationId xmlns:a16="http://schemas.microsoft.com/office/drawing/2014/main" id="{556EF227-70D7-45B7-BE51-27992965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" y="457200"/>
            <a:ext cx="1225222" cy="16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4">
            <a:extLst>
              <a:ext uri="{FF2B5EF4-FFF2-40B4-BE49-F238E27FC236}">
                <a16:creationId xmlns:a16="http://schemas.microsoft.com/office/drawing/2014/main" id="{D6F4C818-3A11-4D2B-B140-1AA6AFDAE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6" y="1999643"/>
            <a:ext cx="1082674" cy="1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5">
            <a:extLst>
              <a:ext uri="{FF2B5EF4-FFF2-40B4-BE49-F238E27FC236}">
                <a16:creationId xmlns:a16="http://schemas.microsoft.com/office/drawing/2014/main" id="{C345435F-753C-46FF-98DE-C6E5F26C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1" y="3425425"/>
            <a:ext cx="1082674" cy="13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6">
            <a:extLst>
              <a:ext uri="{FF2B5EF4-FFF2-40B4-BE49-F238E27FC236}">
                <a16:creationId xmlns:a16="http://schemas.microsoft.com/office/drawing/2014/main" id="{3BF3A480-8ADC-4A25-A1F5-5F3A861D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5" y="4585072"/>
            <a:ext cx="1239409" cy="13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7F25F69-A4CE-4B17-9C9B-67D3416F8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60A863-E28D-4E33-A6EB-AABC8817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229" y="907133"/>
            <a:ext cx="97401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 coli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can percept different attractive odors. (Benzyl alcohol and geraniol are used in our project)  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47898B1-20B6-4712-A43D-95C8FED74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228" y="2145938"/>
            <a:ext cx="974015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order to memorize the smell it just felt, </a:t>
            </a:r>
            <a:r>
              <a:rPr kumimoji="0" lang="en-US" altLang="zh-CN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 coli </a:t>
            </a:r>
            <a:r>
              <a:rPr kumimoji="0" lang="en-US" altLang="zh-CN" sz="2400" b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convert it into other metabolites that can be stored in its body.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6BB11AF-CDFC-4095-9D02-E20272E03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228" y="3384743"/>
            <a:ext cx="97401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we wonder what the bacteria has just smelled, adding an inducer and </a:t>
            </a:r>
            <a:r>
              <a:rPr kumimoji="0" lang="en-US" altLang="zh-CN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 coli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will release the odor it has remembered.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F1F69698-EE44-4EEB-8368-A9471BC6A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228" y="4646920"/>
            <a:ext cx="97401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addition, we can also remove the existing memory of </a:t>
            </a:r>
            <a:r>
              <a:rPr kumimoji="0" lang="en-US" altLang="zh-CN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E. coli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achieve a goal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named </a:t>
            </a: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re-memory. </a:t>
            </a:r>
            <a:endParaRPr kumimoji="0" lang="en-US" altLang="zh-CN" sz="2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08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AC0302-F531-43A2-BF12-498E23C2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Thematic Activities</a:t>
            </a:r>
            <a:endParaRPr lang="zh-CN" altLang="en-US" sz="360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90898-636C-4865-A300-16A1B88D1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When We Grow Up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Your flavor , My mind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timgsa.baidu.com/timg?image&amp;quality=80&amp;size=b9999_10000&amp;sec=1566130307689&amp;di=dd5ba16ac3485599145ea34aa090df75&amp;imgtype=0&amp;src=http%3A%2F%2Frb.lzbs.com.cn%2Fres%2F1%2F20140916%2F54771410887958853.jpg">
            <a:extLst>
              <a:ext uri="{FF2B5EF4-FFF2-40B4-BE49-F238E27FC236}">
                <a16:creationId xmlns:a16="http://schemas.microsoft.com/office/drawing/2014/main" id="{F0746AC9-C44C-4E46-9892-7E7438088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4" r="-1" b="-1"/>
          <a:stretch/>
        </p:blipFill>
        <p:spPr bwMode="auto">
          <a:xfrm>
            <a:off x="5299453" y="467256"/>
            <a:ext cx="6350744" cy="57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1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47FD95-2A50-45D1-8186-6F46CDB4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 Record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 descr="图片包含 文字&#10;&#10;描述已自动生成">
            <a:extLst>
              <a:ext uri="{FF2B5EF4-FFF2-40B4-BE49-F238E27FC236}">
                <a16:creationId xmlns:a16="http://schemas.microsoft.com/office/drawing/2014/main" id="{1AE7DC7B-72FE-44F0-88FB-EBC3E8E75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877088"/>
            <a:ext cx="6553545" cy="51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~1\AppData\Local\Temp\ksohtml\wpsA87B.tmp.jpg">
            <a:extLst>
              <a:ext uri="{FF2B5EF4-FFF2-40B4-BE49-F238E27FC236}">
                <a16:creationId xmlns:a16="http://schemas.microsoft.com/office/drawing/2014/main" id="{E80ACD1C-8F08-4864-B9FD-058CB30D9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BA812F-77FC-4808-9FC7-95D62FBA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000" dirty="0"/>
              <a:t>Collaboration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A3083E-ECD8-490A-8374-69DB1BB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7522C2-5A32-421C-A121-3DA717DCB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5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3E2EAA-B766-427D-8088-E707C0F5CE47}"/>
              </a:ext>
            </a:extLst>
          </p:cNvPr>
          <p:cNvSpPr/>
          <p:nvPr/>
        </p:nvSpPr>
        <p:spPr>
          <a:xfrm>
            <a:off x="6463569" y="2805953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5A79B1C-782F-416A-8565-3F85FABDFC5B}"/>
              </a:ext>
            </a:extLst>
          </p:cNvPr>
          <p:cNvSpPr/>
          <p:nvPr/>
        </p:nvSpPr>
        <p:spPr>
          <a:xfrm>
            <a:off x="2420487" y="2805953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3DC70BF-1938-44F8-A775-601F82A19AEF}"/>
              </a:ext>
            </a:extLst>
          </p:cNvPr>
          <p:cNvSpPr/>
          <p:nvPr/>
        </p:nvSpPr>
        <p:spPr>
          <a:xfrm>
            <a:off x="3697941" y="810587"/>
            <a:ext cx="4796118" cy="1036142"/>
          </a:xfrm>
          <a:prstGeom prst="roundRect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6BF790-EA32-4472-824B-14FD10D67E26}"/>
              </a:ext>
            </a:extLst>
          </p:cNvPr>
          <p:cNvSpPr txBox="1"/>
          <p:nvPr/>
        </p:nvSpPr>
        <p:spPr>
          <a:xfrm>
            <a:off x="5161551" y="907932"/>
            <a:ext cx="199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Perception Module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F67C851-655E-46DE-BB29-AEC82D589C7C}"/>
              </a:ext>
            </a:extLst>
          </p:cNvPr>
          <p:cNvSpPr/>
          <p:nvPr/>
        </p:nvSpPr>
        <p:spPr>
          <a:xfrm>
            <a:off x="4222377" y="1318029"/>
            <a:ext cx="1434352" cy="43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perception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AD0BF92-3328-496C-B81B-76EBCD07CCC9}"/>
              </a:ext>
            </a:extLst>
          </p:cNvPr>
          <p:cNvSpPr/>
          <p:nvPr/>
        </p:nvSpPr>
        <p:spPr>
          <a:xfrm>
            <a:off x="6633883" y="1318029"/>
            <a:ext cx="1434352" cy="439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perception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48069EC-016E-40DA-861E-C76FA6AECEC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939553" y="1757299"/>
            <a:ext cx="0" cy="1532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A17471F-7179-4A6D-978A-3010D7E8318B}"/>
              </a:ext>
            </a:extLst>
          </p:cNvPr>
          <p:cNvCxnSpPr>
            <a:cxnSpLocks/>
          </p:cNvCxnSpPr>
          <p:nvPr/>
        </p:nvCxnSpPr>
        <p:spPr>
          <a:xfrm>
            <a:off x="7351059" y="1726031"/>
            <a:ext cx="0" cy="156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AD691CA-B95B-4C38-A7FD-7D9D7ABE5786}"/>
              </a:ext>
            </a:extLst>
          </p:cNvPr>
          <p:cNvSpPr/>
          <p:nvPr/>
        </p:nvSpPr>
        <p:spPr>
          <a:xfrm>
            <a:off x="4366877" y="3303711"/>
            <a:ext cx="1434352" cy="6586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3E0F3C0-7B33-49FC-877B-F3F7AA62174C}"/>
              </a:ext>
            </a:extLst>
          </p:cNvPr>
          <p:cNvSpPr/>
          <p:nvPr/>
        </p:nvSpPr>
        <p:spPr>
          <a:xfrm>
            <a:off x="6710082" y="3348319"/>
            <a:ext cx="1434352" cy="54236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9D8846-EF1D-4597-8DAC-DD6DB082C707}"/>
              </a:ext>
            </a:extLst>
          </p:cNvPr>
          <p:cNvSpPr txBox="1"/>
          <p:nvPr/>
        </p:nvSpPr>
        <p:spPr>
          <a:xfrm>
            <a:off x="8144434" y="2920715"/>
            <a:ext cx="176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F396969-3119-4A27-B8D8-59E4D2FBDD1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144434" y="3619500"/>
            <a:ext cx="246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095C6BB-25F6-4ECD-9484-6C7BD5D9D9D9}"/>
              </a:ext>
            </a:extLst>
          </p:cNvPr>
          <p:cNvCxnSpPr>
            <a:cxnSpLocks/>
          </p:cNvCxnSpPr>
          <p:nvPr/>
        </p:nvCxnSpPr>
        <p:spPr>
          <a:xfrm flipH="1">
            <a:off x="3999348" y="3587406"/>
            <a:ext cx="367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866E524-CCAF-4F8B-A4E0-CCCFC60B902D}"/>
              </a:ext>
            </a:extLst>
          </p:cNvPr>
          <p:cNvSpPr/>
          <p:nvPr/>
        </p:nvSpPr>
        <p:spPr>
          <a:xfrm>
            <a:off x="2513454" y="3456905"/>
            <a:ext cx="1485894" cy="66785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taRNA1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accumulation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20353D9-8B5A-4E1D-B76A-F73A80F7D069}"/>
              </a:ext>
            </a:extLst>
          </p:cNvPr>
          <p:cNvSpPr/>
          <p:nvPr/>
        </p:nvSpPr>
        <p:spPr>
          <a:xfrm>
            <a:off x="8390947" y="3459014"/>
            <a:ext cx="1510628" cy="6378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accumulation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BCE4EE8-06CE-4BB2-9233-609F935B3A4A}"/>
              </a:ext>
            </a:extLst>
          </p:cNvPr>
          <p:cNvSpPr/>
          <p:nvPr/>
        </p:nvSpPr>
        <p:spPr>
          <a:xfrm>
            <a:off x="349624" y="609164"/>
            <a:ext cx="2805946" cy="17485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DC0A058-CD61-44F0-A083-E2D09D22A5DB}"/>
              </a:ext>
            </a:extLst>
          </p:cNvPr>
          <p:cNvSpPr txBox="1"/>
          <p:nvPr/>
        </p:nvSpPr>
        <p:spPr>
          <a:xfrm>
            <a:off x="519951" y="775900"/>
            <a:ext cx="183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Erase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334B043-D398-4E83-93DD-9529485B668C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155570" y="1483441"/>
            <a:ext cx="3675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01FB99C-B4EE-4CE3-A639-BC98D20E9E18}"/>
              </a:ext>
            </a:extLst>
          </p:cNvPr>
          <p:cNvCxnSpPr>
            <a:cxnSpLocks/>
          </p:cNvCxnSpPr>
          <p:nvPr/>
        </p:nvCxnSpPr>
        <p:spPr>
          <a:xfrm>
            <a:off x="3523129" y="1465511"/>
            <a:ext cx="8965" cy="11611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2374BE9-7886-49A5-A2F6-3722C6A093E0}"/>
              </a:ext>
            </a:extLst>
          </p:cNvPr>
          <p:cNvCxnSpPr>
            <a:cxnSpLocks/>
          </p:cNvCxnSpPr>
          <p:nvPr/>
        </p:nvCxnSpPr>
        <p:spPr>
          <a:xfrm>
            <a:off x="3541059" y="2133600"/>
            <a:ext cx="34603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7728487-F41E-4CFC-87FE-2BA5DA2D02AA}"/>
              </a:ext>
            </a:extLst>
          </p:cNvPr>
          <p:cNvCxnSpPr>
            <a:cxnSpLocks/>
          </p:cNvCxnSpPr>
          <p:nvPr/>
        </p:nvCxnSpPr>
        <p:spPr>
          <a:xfrm>
            <a:off x="7001435" y="2133600"/>
            <a:ext cx="0" cy="600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1764092-2A63-4F7C-835E-03A6D964932A}"/>
              </a:ext>
            </a:extLst>
          </p:cNvPr>
          <p:cNvCxnSpPr/>
          <p:nvPr/>
        </p:nvCxnSpPr>
        <p:spPr>
          <a:xfrm>
            <a:off x="3312459" y="2626659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78EC388C-94BD-42F6-8EBD-FC7345CBFBF2}"/>
              </a:ext>
            </a:extLst>
          </p:cNvPr>
          <p:cNvCxnSpPr/>
          <p:nvPr/>
        </p:nvCxnSpPr>
        <p:spPr>
          <a:xfrm>
            <a:off x="6772835" y="2734235"/>
            <a:ext cx="45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6C694DD-7703-4462-9162-7E87D0429E54}"/>
              </a:ext>
            </a:extLst>
          </p:cNvPr>
          <p:cNvSpPr/>
          <p:nvPr/>
        </p:nvSpPr>
        <p:spPr>
          <a:xfrm>
            <a:off x="2420486" y="4749918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D138FCA-25CB-4A36-A26D-D2B13577E61B}"/>
              </a:ext>
            </a:extLst>
          </p:cNvPr>
          <p:cNvSpPr/>
          <p:nvPr/>
        </p:nvSpPr>
        <p:spPr>
          <a:xfrm>
            <a:off x="6463568" y="4749918"/>
            <a:ext cx="3603779" cy="1685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流程图: 延期 53">
            <a:extLst>
              <a:ext uri="{FF2B5EF4-FFF2-40B4-BE49-F238E27FC236}">
                <a16:creationId xmlns:a16="http://schemas.microsoft.com/office/drawing/2014/main" id="{B417876E-85F8-4370-9F25-C1ADC95AB467}"/>
              </a:ext>
            </a:extLst>
          </p:cNvPr>
          <p:cNvSpPr/>
          <p:nvPr/>
        </p:nvSpPr>
        <p:spPr>
          <a:xfrm rot="5400000">
            <a:off x="1579339" y="4421171"/>
            <a:ext cx="346520" cy="457167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流程图: 延期 54">
            <a:extLst>
              <a:ext uri="{FF2B5EF4-FFF2-40B4-BE49-F238E27FC236}">
                <a16:creationId xmlns:a16="http://schemas.microsoft.com/office/drawing/2014/main" id="{EF7FF1E8-AA16-48C6-B6FE-B0D7150C21D9}"/>
              </a:ext>
            </a:extLst>
          </p:cNvPr>
          <p:cNvSpPr/>
          <p:nvPr/>
        </p:nvSpPr>
        <p:spPr>
          <a:xfrm rot="5400000">
            <a:off x="10427472" y="4421171"/>
            <a:ext cx="346522" cy="457169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ED584A89-1906-437F-8AB4-F8A646C58377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852982" y="3790834"/>
            <a:ext cx="660472" cy="667730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2F9F0FE6-AFEC-4523-B334-3ABF2A645EC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9901575" y="3777936"/>
            <a:ext cx="605658" cy="698558"/>
          </a:xfrm>
          <a:prstGeom prst="bentConnector2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083D3FC-FF0E-41C6-B819-4E60C8C498B5}"/>
              </a:ext>
            </a:extLst>
          </p:cNvPr>
          <p:cNvGrpSpPr/>
          <p:nvPr/>
        </p:nvGrpSpPr>
        <p:grpSpPr>
          <a:xfrm>
            <a:off x="10916957" y="3104806"/>
            <a:ext cx="881063" cy="638175"/>
            <a:chOff x="10012548" y="2549855"/>
            <a:chExt cx="881063" cy="638175"/>
          </a:xfrm>
        </p:grpSpPr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E0737F6B-2B61-43EA-A213-322620515E76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等腰三角形 64">
              <a:extLst>
                <a:ext uri="{FF2B5EF4-FFF2-40B4-BE49-F238E27FC236}">
                  <a16:creationId xmlns:a16="http://schemas.microsoft.com/office/drawing/2014/main" id="{F884B77F-EBFE-4194-93FB-3FCA8E5FADFA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等腰三角形 65">
              <a:extLst>
                <a:ext uri="{FF2B5EF4-FFF2-40B4-BE49-F238E27FC236}">
                  <a16:creationId xmlns:a16="http://schemas.microsoft.com/office/drawing/2014/main" id="{093FCDE6-D7FD-4F52-9A30-FFBFCDF3AB26}"/>
                </a:ext>
              </a:extLst>
            </p:cNvPr>
            <p:cNvSpPr/>
            <p:nvPr/>
          </p:nvSpPr>
          <p:spPr>
            <a:xfrm>
              <a:off x="10420536" y="298641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7E250B4C-ECDB-42FA-A605-C0E7724CBD5F}"/>
                </a:ext>
              </a:extLst>
            </p:cNvPr>
            <p:cNvSpPr/>
            <p:nvPr/>
          </p:nvSpPr>
          <p:spPr>
            <a:xfrm>
              <a:off x="10012548" y="29435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等腰三角形 67">
              <a:extLst>
                <a:ext uri="{FF2B5EF4-FFF2-40B4-BE49-F238E27FC236}">
                  <a16:creationId xmlns:a16="http://schemas.microsoft.com/office/drawing/2014/main" id="{A9DBC9A3-D2E2-4B1D-8DC9-A62AECB4A631}"/>
                </a:ext>
              </a:extLst>
            </p:cNvPr>
            <p:cNvSpPr/>
            <p:nvPr/>
          </p:nvSpPr>
          <p:spPr>
            <a:xfrm>
              <a:off x="10282423" y="283084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等腰三角形 68">
              <a:extLst>
                <a:ext uri="{FF2B5EF4-FFF2-40B4-BE49-F238E27FC236}">
                  <a16:creationId xmlns:a16="http://schemas.microsoft.com/office/drawing/2014/main" id="{B902EDE7-50C8-4607-B976-7725C3059259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A16F01C-659C-4261-AC0A-AE6B6DA91721}"/>
              </a:ext>
            </a:extLst>
          </p:cNvPr>
          <p:cNvGrpSpPr/>
          <p:nvPr/>
        </p:nvGrpSpPr>
        <p:grpSpPr>
          <a:xfrm>
            <a:off x="388437" y="3104806"/>
            <a:ext cx="881063" cy="638175"/>
            <a:chOff x="10012548" y="2549855"/>
            <a:chExt cx="881063" cy="638175"/>
          </a:xfrm>
        </p:grpSpPr>
        <p:sp>
          <p:nvSpPr>
            <p:cNvPr id="71" name="等腰三角形 70">
              <a:extLst>
                <a:ext uri="{FF2B5EF4-FFF2-40B4-BE49-F238E27FC236}">
                  <a16:creationId xmlns:a16="http://schemas.microsoft.com/office/drawing/2014/main" id="{44B8CED1-DE92-45C0-8979-16D7765A6F8F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2" name="等腰三角形 71">
              <a:extLst>
                <a:ext uri="{FF2B5EF4-FFF2-40B4-BE49-F238E27FC236}">
                  <a16:creationId xmlns:a16="http://schemas.microsoft.com/office/drawing/2014/main" id="{978FE675-3A31-4758-9926-5DF35FE04C3E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4D18E5C6-5E46-4D41-B21B-6470B793CBE6}"/>
                </a:ext>
              </a:extLst>
            </p:cNvPr>
            <p:cNvSpPr/>
            <p:nvPr/>
          </p:nvSpPr>
          <p:spPr>
            <a:xfrm>
              <a:off x="10420536" y="2986417"/>
              <a:ext cx="295275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等腰三角形 73">
              <a:extLst>
                <a:ext uri="{FF2B5EF4-FFF2-40B4-BE49-F238E27FC236}">
                  <a16:creationId xmlns:a16="http://schemas.microsoft.com/office/drawing/2014/main" id="{D74DC936-7854-4622-B7FD-AE39E9B817B8}"/>
                </a:ext>
              </a:extLst>
            </p:cNvPr>
            <p:cNvSpPr/>
            <p:nvPr/>
          </p:nvSpPr>
          <p:spPr>
            <a:xfrm>
              <a:off x="10012548" y="29435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34CEF544-F431-4180-9A5A-BE5A3FF29ABA}"/>
                </a:ext>
              </a:extLst>
            </p:cNvPr>
            <p:cNvSpPr/>
            <p:nvPr/>
          </p:nvSpPr>
          <p:spPr>
            <a:xfrm>
              <a:off x="10282423" y="2830842"/>
              <a:ext cx="293688" cy="201613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6" name="等腰三角形 75">
              <a:extLst>
                <a:ext uri="{FF2B5EF4-FFF2-40B4-BE49-F238E27FC236}">
                  <a16:creationId xmlns:a16="http://schemas.microsoft.com/office/drawing/2014/main" id="{917E7D99-AAA9-4699-A14A-2B0E183DF2EB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7" name="文本框 134">
            <a:extLst>
              <a:ext uri="{FF2B5EF4-FFF2-40B4-BE49-F238E27FC236}">
                <a16:creationId xmlns:a16="http://schemas.microsoft.com/office/drawing/2014/main" id="{9490A8BA-3097-4433-B006-4CE5962D6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90" y="2668153"/>
            <a:ext cx="81394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IPTG</a:t>
            </a:r>
            <a:endParaRPr lang="zh-CN" altLang="en-US" dirty="0"/>
          </a:p>
        </p:txBody>
      </p:sp>
      <p:sp>
        <p:nvSpPr>
          <p:cNvPr id="78" name="文本框 134">
            <a:extLst>
              <a:ext uri="{FF2B5EF4-FFF2-40B4-BE49-F238E27FC236}">
                <a16:creationId xmlns:a16="http://schemas.microsoft.com/office/drawing/2014/main" id="{90DF1FEE-349D-4A67-8FAD-6A99B5201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7120" y="2620558"/>
            <a:ext cx="85089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IPTG</a:t>
            </a: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63E9AEA5-32EF-43CB-94F3-FCEC6C163EFB}"/>
              </a:ext>
            </a:extLst>
          </p:cNvPr>
          <p:cNvCxnSpPr>
            <a:stCxn id="73" idx="4"/>
          </p:cNvCxnSpPr>
          <p:nvPr/>
        </p:nvCxnSpPr>
        <p:spPr>
          <a:xfrm rot="16200000" flipH="1">
            <a:off x="999365" y="3835316"/>
            <a:ext cx="715583" cy="530912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699494A-A2FB-4E1A-B5F6-79FA515251A9}"/>
              </a:ext>
            </a:extLst>
          </p:cNvPr>
          <p:cNvCxnSpPr>
            <a:cxnSpLocks/>
          </p:cNvCxnSpPr>
          <p:nvPr/>
        </p:nvCxnSpPr>
        <p:spPr>
          <a:xfrm rot="5400000">
            <a:off x="10471618" y="3920542"/>
            <a:ext cx="776377" cy="316224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0428B58-39BE-415D-97D0-260D9E19A34F}"/>
              </a:ext>
            </a:extLst>
          </p:cNvPr>
          <p:cNvSpPr/>
          <p:nvPr/>
        </p:nvSpPr>
        <p:spPr>
          <a:xfrm>
            <a:off x="3482852" y="5328215"/>
            <a:ext cx="2066896" cy="911220"/>
          </a:xfrm>
          <a:prstGeom prst="round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 alcohol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8E5955E6-2F56-478F-9FD3-8FF51B8D92E7}"/>
              </a:ext>
            </a:extLst>
          </p:cNvPr>
          <p:cNvSpPr/>
          <p:nvPr/>
        </p:nvSpPr>
        <p:spPr>
          <a:xfrm>
            <a:off x="7668759" y="5325790"/>
            <a:ext cx="1484768" cy="69886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Geraniol synthesis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35BE3BFB-09CD-43E6-B834-172A62D0D3DB}"/>
              </a:ext>
            </a:extLst>
          </p:cNvPr>
          <p:cNvSpPr/>
          <p:nvPr/>
        </p:nvSpPr>
        <p:spPr>
          <a:xfrm>
            <a:off x="963683" y="1214089"/>
            <a:ext cx="1689985" cy="83972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Quorum-sensing quenching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3CE53E00-0D97-485B-B2BC-5361FE3F202D}"/>
              </a:ext>
            </a:extLst>
          </p:cNvPr>
          <p:cNvCxnSpPr>
            <a:cxnSpLocks/>
            <a:stCxn id="54" idx="3"/>
            <a:endCxn id="83" idx="1"/>
          </p:cNvCxnSpPr>
          <p:nvPr/>
        </p:nvCxnSpPr>
        <p:spPr>
          <a:xfrm rot="16200000" flipH="1">
            <a:off x="2137320" y="4438293"/>
            <a:ext cx="960810" cy="1730253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DBAB2BF2-4484-499F-A268-57D93F213C39}"/>
              </a:ext>
            </a:extLst>
          </p:cNvPr>
          <p:cNvCxnSpPr>
            <a:cxnSpLocks/>
            <a:stCxn id="55" idx="3"/>
            <a:endCxn id="84" idx="3"/>
          </p:cNvCxnSpPr>
          <p:nvPr/>
        </p:nvCxnSpPr>
        <p:spPr>
          <a:xfrm rot="5400000">
            <a:off x="9451029" y="4525515"/>
            <a:ext cx="852203" cy="1447206"/>
          </a:xfrm>
          <a:prstGeom prst="bentConnector2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94F34A89-5ED6-408E-AAD5-443A7FDD9B7C}"/>
              </a:ext>
            </a:extLst>
          </p:cNvPr>
          <p:cNvSpPr txBox="1"/>
          <p:nvPr/>
        </p:nvSpPr>
        <p:spPr>
          <a:xfrm>
            <a:off x="2581911" y="4923645"/>
            <a:ext cx="221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Release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3A3066C-9D87-4BA4-B642-73D882A44A8D}"/>
              </a:ext>
            </a:extLst>
          </p:cNvPr>
          <p:cNvSpPr txBox="1"/>
          <p:nvPr/>
        </p:nvSpPr>
        <p:spPr>
          <a:xfrm>
            <a:off x="7485015" y="4923645"/>
            <a:ext cx="23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Release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A87C216-80D8-4E19-989F-FA423C644A83}"/>
              </a:ext>
            </a:extLst>
          </p:cNvPr>
          <p:cNvGrpSpPr/>
          <p:nvPr/>
        </p:nvGrpSpPr>
        <p:grpSpPr>
          <a:xfrm>
            <a:off x="4490790" y="40626"/>
            <a:ext cx="745872" cy="663171"/>
            <a:chOff x="5791734" y="900402"/>
            <a:chExt cx="745872" cy="663171"/>
          </a:xfrm>
          <a:solidFill>
            <a:schemeClr val="accent2"/>
          </a:solidFill>
        </p:grpSpPr>
        <p:sp>
          <p:nvSpPr>
            <p:cNvPr id="93" name="菱形 92">
              <a:extLst>
                <a:ext uri="{FF2B5EF4-FFF2-40B4-BE49-F238E27FC236}">
                  <a16:creationId xmlns:a16="http://schemas.microsoft.com/office/drawing/2014/main" id="{8EEE3E55-6347-4CD1-AF9B-7A7178F3D4E3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菱形 93">
              <a:extLst>
                <a:ext uri="{FF2B5EF4-FFF2-40B4-BE49-F238E27FC236}">
                  <a16:creationId xmlns:a16="http://schemas.microsoft.com/office/drawing/2014/main" id="{240E334F-0951-490D-8903-D2C795C5BA96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菱形 94">
              <a:extLst>
                <a:ext uri="{FF2B5EF4-FFF2-40B4-BE49-F238E27FC236}">
                  <a16:creationId xmlns:a16="http://schemas.microsoft.com/office/drawing/2014/main" id="{3D3671FF-8A96-4451-92BE-EB5F679622FA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菱形 95">
              <a:extLst>
                <a:ext uri="{FF2B5EF4-FFF2-40B4-BE49-F238E27FC236}">
                  <a16:creationId xmlns:a16="http://schemas.microsoft.com/office/drawing/2014/main" id="{2BCAAFED-C9BC-4FEC-98B0-5A1A8E1B9665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菱形 96">
              <a:extLst>
                <a:ext uri="{FF2B5EF4-FFF2-40B4-BE49-F238E27FC236}">
                  <a16:creationId xmlns:a16="http://schemas.microsoft.com/office/drawing/2014/main" id="{28F9F878-42D0-4943-9B7B-E31574CD29F6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菱形 97">
              <a:extLst>
                <a:ext uri="{FF2B5EF4-FFF2-40B4-BE49-F238E27FC236}">
                  <a16:creationId xmlns:a16="http://schemas.microsoft.com/office/drawing/2014/main" id="{9805B42D-4A96-4FB5-B536-95AE523DA862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DA96D9CD-1898-4050-8CA2-8C101C9CDD4C}"/>
              </a:ext>
            </a:extLst>
          </p:cNvPr>
          <p:cNvCxnSpPr>
            <a:cxnSpLocks/>
          </p:cNvCxnSpPr>
          <p:nvPr/>
        </p:nvCxnSpPr>
        <p:spPr>
          <a:xfrm flipH="1">
            <a:off x="4842427" y="696046"/>
            <a:ext cx="1" cy="5571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E90F77A-40F2-4619-9764-EEC21508F85E}"/>
              </a:ext>
            </a:extLst>
          </p:cNvPr>
          <p:cNvGrpSpPr/>
          <p:nvPr/>
        </p:nvGrpSpPr>
        <p:grpSpPr>
          <a:xfrm>
            <a:off x="7181793" y="51659"/>
            <a:ext cx="745872" cy="663171"/>
            <a:chOff x="5791734" y="900402"/>
            <a:chExt cx="745872" cy="663171"/>
          </a:xfrm>
          <a:solidFill>
            <a:schemeClr val="accent2">
              <a:lumMod val="50000"/>
            </a:schemeClr>
          </a:solidFill>
        </p:grpSpPr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AD22454F-AFC3-4F3E-9472-F0C55389DF0D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菱形 103">
              <a:extLst>
                <a:ext uri="{FF2B5EF4-FFF2-40B4-BE49-F238E27FC236}">
                  <a16:creationId xmlns:a16="http://schemas.microsoft.com/office/drawing/2014/main" id="{EC7CD65A-4A00-4526-822E-C98F17EAF81B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菱形 104">
              <a:extLst>
                <a:ext uri="{FF2B5EF4-FFF2-40B4-BE49-F238E27FC236}">
                  <a16:creationId xmlns:a16="http://schemas.microsoft.com/office/drawing/2014/main" id="{9C24AD2A-3BDE-4C07-A408-4D6DA0110C69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菱形 105">
              <a:extLst>
                <a:ext uri="{FF2B5EF4-FFF2-40B4-BE49-F238E27FC236}">
                  <a16:creationId xmlns:a16="http://schemas.microsoft.com/office/drawing/2014/main" id="{02B5D94D-5792-42AB-97B2-086D693A0AF2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菱形 106">
              <a:extLst>
                <a:ext uri="{FF2B5EF4-FFF2-40B4-BE49-F238E27FC236}">
                  <a16:creationId xmlns:a16="http://schemas.microsoft.com/office/drawing/2014/main" id="{F5381D83-C535-4CCD-BCEA-F8586BC7BF9C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菱形 107">
              <a:extLst>
                <a:ext uri="{FF2B5EF4-FFF2-40B4-BE49-F238E27FC236}">
                  <a16:creationId xmlns:a16="http://schemas.microsoft.com/office/drawing/2014/main" id="{FB7289C7-B9ED-4B84-A143-9CD3F3D36DC4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AFA1CDA-F0CF-44EE-938C-3420E468F631}"/>
              </a:ext>
            </a:extLst>
          </p:cNvPr>
          <p:cNvSpPr txBox="1"/>
          <p:nvPr/>
        </p:nvSpPr>
        <p:spPr>
          <a:xfrm>
            <a:off x="8047496" y="268574"/>
            <a:ext cx="15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Geraniol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FC62219-00A8-4D98-805C-343B6426C7E0}"/>
              </a:ext>
            </a:extLst>
          </p:cNvPr>
          <p:cNvSpPr/>
          <p:nvPr/>
        </p:nvSpPr>
        <p:spPr>
          <a:xfrm>
            <a:off x="5327985" y="255906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endParaRPr lang="zh-CN" altLang="en-US" dirty="0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025CBB8-F28B-420C-BD42-16D4A824674C}"/>
              </a:ext>
            </a:extLst>
          </p:cNvPr>
          <p:cNvCxnSpPr>
            <a:cxnSpLocks/>
          </p:cNvCxnSpPr>
          <p:nvPr/>
        </p:nvCxnSpPr>
        <p:spPr>
          <a:xfrm flipH="1">
            <a:off x="7541334" y="679364"/>
            <a:ext cx="1" cy="55713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4D3833-B045-499B-AC00-BAEEA68E2DED}"/>
              </a:ext>
            </a:extLst>
          </p:cNvPr>
          <p:cNvGrpSpPr/>
          <p:nvPr/>
        </p:nvGrpSpPr>
        <p:grpSpPr>
          <a:xfrm>
            <a:off x="886057" y="156683"/>
            <a:ext cx="850900" cy="300037"/>
            <a:chOff x="10042711" y="2549855"/>
            <a:chExt cx="850900" cy="300037"/>
          </a:xfrm>
          <a:solidFill>
            <a:schemeClr val="accent1">
              <a:lumMod val="75000"/>
            </a:schemeClr>
          </a:solidFill>
        </p:grpSpPr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5D2C3C19-5CB3-426B-A282-DA154D5BEB43}"/>
                </a:ext>
              </a:extLst>
            </p:cNvPr>
            <p:cNvSpPr/>
            <p:nvPr/>
          </p:nvSpPr>
          <p:spPr>
            <a:xfrm>
              <a:off x="10042711" y="2648280"/>
              <a:ext cx="293687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0" name="等腰三角形 99">
              <a:extLst>
                <a:ext uri="{FF2B5EF4-FFF2-40B4-BE49-F238E27FC236}">
                  <a16:creationId xmlns:a16="http://schemas.microsoft.com/office/drawing/2014/main" id="{9D3817EC-3D9F-4C3B-A04C-EBA77B6602F8}"/>
                </a:ext>
              </a:extLst>
            </p:cNvPr>
            <p:cNvSpPr/>
            <p:nvPr/>
          </p:nvSpPr>
          <p:spPr>
            <a:xfrm>
              <a:off x="10598336" y="2549855"/>
              <a:ext cx="295275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4" name="等腰三角形 113">
              <a:extLst>
                <a:ext uri="{FF2B5EF4-FFF2-40B4-BE49-F238E27FC236}">
                  <a16:creationId xmlns:a16="http://schemas.microsoft.com/office/drawing/2014/main" id="{C1D14800-0FF5-4F7E-AE6D-F79ACE392B79}"/>
                </a:ext>
              </a:extLst>
            </p:cNvPr>
            <p:cNvSpPr/>
            <p:nvPr/>
          </p:nvSpPr>
          <p:spPr>
            <a:xfrm>
              <a:off x="10212573" y="2549855"/>
              <a:ext cx="293688" cy="2016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5" name="文本框 134">
            <a:extLst>
              <a:ext uri="{FF2B5EF4-FFF2-40B4-BE49-F238E27FC236}">
                <a16:creationId xmlns:a16="http://schemas.microsoft.com/office/drawing/2014/main" id="{B8594B1E-5CF9-43FB-98D0-52A92356E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43" y="148747"/>
            <a:ext cx="81394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aTc</a:t>
            </a:r>
            <a:endParaRPr lang="zh-CN" altLang="en-US" dirty="0"/>
          </a:p>
        </p:txBody>
      </p:sp>
      <p:cxnSp>
        <p:nvCxnSpPr>
          <p:cNvPr id="116" name="连接符: 肘形 115">
            <a:extLst>
              <a:ext uri="{FF2B5EF4-FFF2-40B4-BE49-F238E27FC236}">
                <a16:creationId xmlns:a16="http://schemas.microsoft.com/office/drawing/2014/main" id="{55B8EF7A-4A00-4442-9F3D-B45766477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29748" y="614901"/>
            <a:ext cx="832472" cy="300278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6A22E31-3C05-44FA-A386-4C1843872BBB}"/>
              </a:ext>
            </a:extLst>
          </p:cNvPr>
          <p:cNvSpPr txBox="1"/>
          <p:nvPr/>
        </p:nvSpPr>
        <p:spPr>
          <a:xfrm>
            <a:off x="2558276" y="2959006"/>
            <a:ext cx="179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Memory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78328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A5654C-309B-4DBD-BEB1-E3D370B9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129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Benzyl alcohol perception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D72720-7062-45AF-8477-25D435DC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6440"/>
            <a:ext cx="10515600" cy="207471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The origin of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are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Acinetobacter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sp.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Strain ADP1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positive-inducible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operon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which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can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percept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Induce initial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LuxI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part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6D58F43-5738-433B-9ACB-F7541BD86B95}"/>
              </a:ext>
            </a:extLst>
          </p:cNvPr>
          <p:cNvGrpSpPr/>
          <p:nvPr/>
        </p:nvGrpSpPr>
        <p:grpSpPr>
          <a:xfrm>
            <a:off x="2662519" y="2748484"/>
            <a:ext cx="5891456" cy="1155646"/>
            <a:chOff x="3145871" y="1596159"/>
            <a:chExt cx="4915948" cy="115564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3D6B33A-A0C9-4E84-92C3-B9D25456F821}"/>
                </a:ext>
              </a:extLst>
            </p:cNvPr>
            <p:cNvSpPr/>
            <p:nvPr/>
          </p:nvSpPr>
          <p:spPr>
            <a:xfrm>
              <a:off x="3145871" y="2101136"/>
              <a:ext cx="4915948" cy="1513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箭头: 直角上 5">
              <a:extLst>
                <a:ext uri="{FF2B5EF4-FFF2-40B4-BE49-F238E27FC236}">
                  <a16:creationId xmlns:a16="http://schemas.microsoft.com/office/drawing/2014/main" id="{482060E4-4B84-4F7B-96E1-28956BDEFDC7}"/>
                </a:ext>
              </a:extLst>
            </p:cNvPr>
            <p:cNvSpPr/>
            <p:nvPr/>
          </p:nvSpPr>
          <p:spPr>
            <a:xfrm rot="16200000" flipV="1">
              <a:off x="3615655" y="1554214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63BDC6B-EDD8-4C42-A67C-D02E8E3532F7}"/>
                </a:ext>
              </a:extLst>
            </p:cNvPr>
            <p:cNvSpPr/>
            <p:nvPr/>
          </p:nvSpPr>
          <p:spPr>
            <a:xfrm>
              <a:off x="4471330" y="1843633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直角上 7">
              <a:extLst>
                <a:ext uri="{FF2B5EF4-FFF2-40B4-BE49-F238E27FC236}">
                  <a16:creationId xmlns:a16="http://schemas.microsoft.com/office/drawing/2014/main" id="{E11D241B-0815-4072-B25F-6F9B8E84C92C}"/>
                </a:ext>
              </a:extLst>
            </p:cNvPr>
            <p:cNvSpPr/>
            <p:nvPr/>
          </p:nvSpPr>
          <p:spPr>
            <a:xfrm rot="16200000" flipV="1">
              <a:off x="6238762" y="1564241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0577A6-FA19-4868-B816-BB664227C947}"/>
                </a:ext>
              </a:extLst>
            </p:cNvPr>
            <p:cNvSpPr/>
            <p:nvPr/>
          </p:nvSpPr>
          <p:spPr>
            <a:xfrm>
              <a:off x="7049138" y="1843634"/>
              <a:ext cx="796955" cy="2474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AA8AB49-2BEA-4876-8CFE-929EB91B8641}"/>
                </a:ext>
              </a:extLst>
            </p:cNvPr>
            <p:cNvSpPr txBox="1"/>
            <p:nvPr/>
          </p:nvSpPr>
          <p:spPr>
            <a:xfrm>
              <a:off x="3263316" y="2382473"/>
              <a:ext cx="697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J23110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5377B8-10E7-40D2-A80C-2E862E4DF783}"/>
                </a:ext>
              </a:extLst>
            </p:cNvPr>
            <p:cNvSpPr txBox="1"/>
            <p:nvPr/>
          </p:nvSpPr>
          <p:spPr>
            <a:xfrm>
              <a:off x="4594370" y="2382473"/>
              <a:ext cx="541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areR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3B8510-2F17-481B-82D6-58E5B2681657}"/>
                </a:ext>
              </a:extLst>
            </p:cNvPr>
            <p:cNvSpPr txBox="1"/>
            <p:nvPr/>
          </p:nvSpPr>
          <p:spPr>
            <a:xfrm>
              <a:off x="6253517" y="2356818"/>
              <a:ext cx="46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are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26AE8F-1930-4312-AA9F-3CF498877059}"/>
                </a:ext>
              </a:extLst>
            </p:cNvPr>
            <p:cNvSpPr txBox="1"/>
            <p:nvPr/>
          </p:nvSpPr>
          <p:spPr>
            <a:xfrm>
              <a:off x="7236740" y="2345034"/>
              <a:ext cx="46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luxI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D077814E-F398-4A0E-8D07-04DE8A57EDC9}"/>
              </a:ext>
            </a:extLst>
          </p:cNvPr>
          <p:cNvSpPr/>
          <p:nvPr/>
        </p:nvSpPr>
        <p:spPr>
          <a:xfrm>
            <a:off x="8122970" y="5945765"/>
            <a:ext cx="3819013" cy="627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Jones, R. M. &amp; Williams, P. A. (2001)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Y.-X. </a:t>
            </a:r>
            <a:r>
              <a:rPr lang="en-US" altLang="zh-CN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(2009).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9F14389-78F9-43E7-A7C4-1A8D35DD5F0F}"/>
              </a:ext>
            </a:extLst>
          </p:cNvPr>
          <p:cNvGrpSpPr/>
          <p:nvPr/>
        </p:nvGrpSpPr>
        <p:grpSpPr>
          <a:xfrm>
            <a:off x="8122970" y="1391498"/>
            <a:ext cx="745872" cy="663171"/>
            <a:chOff x="5791734" y="900402"/>
            <a:chExt cx="745872" cy="663171"/>
          </a:xfrm>
          <a:solidFill>
            <a:schemeClr val="accent2"/>
          </a:solidFill>
        </p:grpSpPr>
        <p:sp>
          <p:nvSpPr>
            <p:cNvPr id="2" name="菱形 1">
              <a:extLst>
                <a:ext uri="{FF2B5EF4-FFF2-40B4-BE49-F238E27FC236}">
                  <a16:creationId xmlns:a16="http://schemas.microsoft.com/office/drawing/2014/main" id="{6D17CFB8-1D39-4783-980A-12BBDA303EF9}"/>
                </a:ext>
              </a:extLst>
            </p:cNvPr>
            <p:cNvSpPr/>
            <p:nvPr/>
          </p:nvSpPr>
          <p:spPr>
            <a:xfrm>
              <a:off x="5930153" y="90040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>
              <a:extLst>
                <a:ext uri="{FF2B5EF4-FFF2-40B4-BE49-F238E27FC236}">
                  <a16:creationId xmlns:a16="http://schemas.microsoft.com/office/drawing/2014/main" id="{83F19FA0-4FD0-4642-A885-6288EB60E417}"/>
                </a:ext>
              </a:extLst>
            </p:cNvPr>
            <p:cNvSpPr/>
            <p:nvPr/>
          </p:nvSpPr>
          <p:spPr>
            <a:xfrm>
              <a:off x="6322453" y="1098687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9CECA979-B1CB-4DF9-A19B-5288170B7F70}"/>
                </a:ext>
              </a:extLst>
            </p:cNvPr>
            <p:cNvSpPr/>
            <p:nvPr/>
          </p:nvSpPr>
          <p:spPr>
            <a:xfrm>
              <a:off x="5868016" y="1342383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384A7B76-3397-49B0-AAA2-6865D0F3AD92}"/>
                </a:ext>
              </a:extLst>
            </p:cNvPr>
            <p:cNvSpPr/>
            <p:nvPr/>
          </p:nvSpPr>
          <p:spPr>
            <a:xfrm>
              <a:off x="5791734" y="1115682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DD65D2F8-6277-4D5B-87BB-85AE0CBEBB38}"/>
                </a:ext>
              </a:extLst>
            </p:cNvPr>
            <p:cNvSpPr/>
            <p:nvPr/>
          </p:nvSpPr>
          <p:spPr>
            <a:xfrm>
              <a:off x="6096000" y="110094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2DFF91FC-5D00-44C3-9C9A-99FED90B6D92}"/>
                </a:ext>
              </a:extLst>
            </p:cNvPr>
            <p:cNvSpPr/>
            <p:nvPr/>
          </p:nvSpPr>
          <p:spPr>
            <a:xfrm>
              <a:off x="6203576" y="1365288"/>
              <a:ext cx="215153" cy="198285"/>
            </a:xfrm>
            <a:prstGeom prst="diamon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六边形 16">
            <a:extLst>
              <a:ext uri="{FF2B5EF4-FFF2-40B4-BE49-F238E27FC236}">
                <a16:creationId xmlns:a16="http://schemas.microsoft.com/office/drawing/2014/main" id="{1B25C486-4D36-43E4-8C0E-D98E8AE4D9BD}"/>
              </a:ext>
            </a:extLst>
          </p:cNvPr>
          <p:cNvSpPr/>
          <p:nvPr/>
        </p:nvSpPr>
        <p:spPr>
          <a:xfrm>
            <a:off x="4368685" y="1449910"/>
            <a:ext cx="708211" cy="610527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123B261-4F70-490C-9B2B-D6168AB33881}"/>
              </a:ext>
            </a:extLst>
          </p:cNvPr>
          <p:cNvSpPr/>
          <p:nvPr/>
        </p:nvSpPr>
        <p:spPr>
          <a:xfrm>
            <a:off x="5733471" y="2995958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FB65CBD-5985-40EE-9E33-46AC113832DB}"/>
              </a:ext>
            </a:extLst>
          </p:cNvPr>
          <p:cNvSpPr txBox="1"/>
          <p:nvPr/>
        </p:nvSpPr>
        <p:spPr>
          <a:xfrm>
            <a:off x="5563867" y="3534798"/>
            <a:ext cx="6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areO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BD5AB7C-3143-4B75-8D7B-C28172E76D5C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722791" y="2099099"/>
            <a:ext cx="5759" cy="896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六边形 45">
            <a:extLst>
              <a:ext uri="{FF2B5EF4-FFF2-40B4-BE49-F238E27FC236}">
                <a16:creationId xmlns:a16="http://schemas.microsoft.com/office/drawing/2014/main" id="{EF2FF9AE-CC74-431C-A728-2A3F75D4317C}"/>
              </a:ext>
            </a:extLst>
          </p:cNvPr>
          <p:cNvSpPr/>
          <p:nvPr/>
        </p:nvSpPr>
        <p:spPr>
          <a:xfrm>
            <a:off x="5815871" y="1400109"/>
            <a:ext cx="708211" cy="610527"/>
          </a:xfrm>
          <a:prstGeom prst="hexag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CDC18E30-1A0D-4098-9EF5-3A4C4AABE051}"/>
              </a:ext>
            </a:extLst>
          </p:cNvPr>
          <p:cNvSpPr/>
          <p:nvPr/>
        </p:nvSpPr>
        <p:spPr>
          <a:xfrm>
            <a:off x="6530497" y="1601431"/>
            <a:ext cx="215153" cy="198285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6E0244-EDFF-4349-A26B-52BD840EDCC5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5076896" y="1755174"/>
            <a:ext cx="6565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3E33F5B-2A91-456D-B3DD-5E9F07EE31DC}"/>
              </a:ext>
            </a:extLst>
          </p:cNvPr>
          <p:cNvCxnSpPr/>
          <p:nvPr/>
        </p:nvCxnSpPr>
        <p:spPr>
          <a:xfrm flipH="1">
            <a:off x="6944639" y="1700573"/>
            <a:ext cx="9801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91C9B26E-7CEC-44A7-84E8-CB40A10D1AF2}"/>
              </a:ext>
            </a:extLst>
          </p:cNvPr>
          <p:cNvCxnSpPr>
            <a:endCxn id="39" idx="0"/>
          </p:cNvCxnSpPr>
          <p:nvPr/>
        </p:nvCxnSpPr>
        <p:spPr>
          <a:xfrm rot="5400000">
            <a:off x="5579692" y="2405673"/>
            <a:ext cx="941289" cy="2392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BEFFF6F-683F-44FB-9912-AD575C1BC93A}"/>
              </a:ext>
            </a:extLst>
          </p:cNvPr>
          <p:cNvSpPr txBox="1"/>
          <p:nvPr/>
        </p:nvSpPr>
        <p:spPr>
          <a:xfrm>
            <a:off x="7969390" y="2107686"/>
            <a:ext cx="164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Benzyl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alcohol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23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68764-3C69-4F51-BCDB-A084238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21" y="14050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Benzyl alcohol memory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2A9096D8-206C-4018-BE92-6F9B1D9B576C}"/>
              </a:ext>
            </a:extLst>
          </p:cNvPr>
          <p:cNvSpPr/>
          <p:nvPr/>
        </p:nvSpPr>
        <p:spPr>
          <a:xfrm>
            <a:off x="4515062" y="2071654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94F79439-7D1F-400A-B361-370CD99F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7135" y="4196974"/>
            <a:ext cx="13165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3OC6-HSL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9153D20-FEF4-4146-A6D2-1714A174CB40}"/>
              </a:ext>
            </a:extLst>
          </p:cNvPr>
          <p:cNvGrpSpPr/>
          <p:nvPr/>
        </p:nvGrpSpPr>
        <p:grpSpPr>
          <a:xfrm>
            <a:off x="3837548" y="3860828"/>
            <a:ext cx="1109662" cy="942975"/>
            <a:chOff x="3694113" y="2789238"/>
            <a:chExt cx="1109662" cy="942975"/>
          </a:xfrm>
          <a:solidFill>
            <a:srgbClr val="FFC000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E2948143-D943-4F76-B048-8E15320DBE8B}"/>
                </a:ext>
              </a:extLst>
            </p:cNvPr>
            <p:cNvSpPr/>
            <p:nvPr/>
          </p:nvSpPr>
          <p:spPr>
            <a:xfrm rot="1298831">
              <a:off x="4227513" y="29225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D5838CC-15D5-4567-8F7E-D060BB955B40}"/>
                </a:ext>
              </a:extLst>
            </p:cNvPr>
            <p:cNvSpPr/>
            <p:nvPr/>
          </p:nvSpPr>
          <p:spPr>
            <a:xfrm rot="19545470">
              <a:off x="4573588" y="2789238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40DB267-8131-411A-97AF-7B7F19BA8E41}"/>
                </a:ext>
              </a:extLst>
            </p:cNvPr>
            <p:cNvSpPr/>
            <p:nvPr/>
          </p:nvSpPr>
          <p:spPr>
            <a:xfrm rot="19578709">
              <a:off x="4110038" y="3322638"/>
              <a:ext cx="180975" cy="179387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F047FEA-A48E-4987-B582-8329E6295516}"/>
                </a:ext>
              </a:extLst>
            </p:cNvPr>
            <p:cNvSpPr/>
            <p:nvPr/>
          </p:nvSpPr>
          <p:spPr>
            <a:xfrm rot="865999">
              <a:off x="3894138" y="3552825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F69B28E5-A5B5-4528-9E96-35734FC4B74B}"/>
                </a:ext>
              </a:extLst>
            </p:cNvPr>
            <p:cNvSpPr/>
            <p:nvPr/>
          </p:nvSpPr>
          <p:spPr>
            <a:xfrm rot="20767088">
              <a:off x="4570413" y="3155950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FCABE27-94CD-420C-A465-4E9D08B75E5B}"/>
                </a:ext>
              </a:extLst>
            </p:cNvPr>
            <p:cNvSpPr/>
            <p:nvPr/>
          </p:nvSpPr>
          <p:spPr>
            <a:xfrm rot="19406526">
              <a:off x="3694113" y="3290888"/>
              <a:ext cx="179387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8F47178-E571-45DA-9DA0-0D69FC5D260D}"/>
                </a:ext>
              </a:extLst>
            </p:cNvPr>
            <p:cNvSpPr/>
            <p:nvPr/>
          </p:nvSpPr>
          <p:spPr>
            <a:xfrm rot="19540470">
              <a:off x="4310063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B72D066-BABB-4058-8C7E-B744A0B2BEB5}"/>
                </a:ext>
              </a:extLst>
            </p:cNvPr>
            <p:cNvSpPr/>
            <p:nvPr/>
          </p:nvSpPr>
          <p:spPr>
            <a:xfrm rot="19553402">
              <a:off x="4622800" y="3509963"/>
              <a:ext cx="180975" cy="180975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5" name="文本框 24">
            <a:extLst>
              <a:ext uri="{FF2B5EF4-FFF2-40B4-BE49-F238E27FC236}">
                <a16:creationId xmlns:a16="http://schemas.microsoft.com/office/drawing/2014/main" id="{F3A3E721-097B-4ABB-B415-C61E2A5CD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3830" y="2872854"/>
            <a:ext cx="70524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LuxI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18138882-2871-4990-8BBB-2D2B29A6B2D5}"/>
              </a:ext>
            </a:extLst>
          </p:cNvPr>
          <p:cNvSpPr/>
          <p:nvPr/>
        </p:nvSpPr>
        <p:spPr>
          <a:xfrm>
            <a:off x="4551615" y="3327149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46">
            <a:extLst>
              <a:ext uri="{FF2B5EF4-FFF2-40B4-BE49-F238E27FC236}">
                <a16:creationId xmlns:a16="http://schemas.microsoft.com/office/drawing/2014/main" id="{33C27CB2-9B73-4DD6-83B4-6C712A555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017" y="3707704"/>
            <a:ext cx="7520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 err="1"/>
              <a:t>LuxR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FBABB6F-DE07-4949-9711-06A8ABBD0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871" y="6270565"/>
            <a:ext cx="19539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dirty="0"/>
              <a:t>3OC6-HSL- </a:t>
            </a:r>
            <a:r>
              <a:rPr lang="en-US" altLang="zh-CN" dirty="0" err="1"/>
              <a:t>LuxR</a:t>
            </a:r>
            <a:endParaRPr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8253FF4-9662-4AC8-9403-5EF4E7856016}"/>
              </a:ext>
            </a:extLst>
          </p:cNvPr>
          <p:cNvGrpSpPr/>
          <p:nvPr/>
        </p:nvGrpSpPr>
        <p:grpSpPr>
          <a:xfrm>
            <a:off x="277272" y="1403377"/>
            <a:ext cx="9565341" cy="1097541"/>
            <a:chOff x="133837" y="331787"/>
            <a:chExt cx="9565341" cy="1097541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7CD47B0-046A-44DF-B500-5765760BCDF3}"/>
                </a:ext>
              </a:extLst>
            </p:cNvPr>
            <p:cNvSpPr/>
            <p:nvPr/>
          </p:nvSpPr>
          <p:spPr>
            <a:xfrm rot="10800000" flipV="1">
              <a:off x="1742280" y="534968"/>
              <a:ext cx="746125" cy="3698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luxR</a:t>
              </a:r>
              <a:endPara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箭头: 直角上 34">
              <a:extLst>
                <a:ext uri="{FF2B5EF4-FFF2-40B4-BE49-F238E27FC236}">
                  <a16:creationId xmlns:a16="http://schemas.microsoft.com/office/drawing/2014/main" id="{A791E1D9-E206-4CA2-BD93-D73843E73F71}"/>
                </a:ext>
              </a:extLst>
            </p:cNvPr>
            <p:cNvSpPr/>
            <p:nvPr/>
          </p:nvSpPr>
          <p:spPr>
            <a:xfrm rot="16200000" flipV="1">
              <a:off x="795980" y="265268"/>
              <a:ext cx="509957" cy="758825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F593E8F-899F-435F-AE62-E08FA03DF5BB}"/>
                </a:ext>
              </a:extLst>
            </p:cNvPr>
            <p:cNvSpPr/>
            <p:nvPr/>
          </p:nvSpPr>
          <p:spPr>
            <a:xfrm>
              <a:off x="4707657" y="522070"/>
              <a:ext cx="758825" cy="37732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luxI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4">
              <a:extLst>
                <a:ext uri="{FF2B5EF4-FFF2-40B4-BE49-F238E27FC236}">
                  <a16:creationId xmlns:a16="http://schemas.microsoft.com/office/drawing/2014/main" id="{81FDDC8F-60E6-49DA-9171-40ADC3F91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00" y="1055111"/>
              <a:ext cx="85670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dirty="0"/>
                <a:t>J23102</a:t>
              </a:r>
              <a:endParaRPr lang="zh-CN" altLang="en-US" dirty="0"/>
            </a:p>
          </p:txBody>
        </p:sp>
        <p:sp>
          <p:nvSpPr>
            <p:cNvPr id="38" name="箭头: 直角上 37">
              <a:extLst>
                <a:ext uri="{FF2B5EF4-FFF2-40B4-BE49-F238E27FC236}">
                  <a16:creationId xmlns:a16="http://schemas.microsoft.com/office/drawing/2014/main" id="{75D5708E-E727-40DB-AA0F-7B72FDA78C5C}"/>
                </a:ext>
              </a:extLst>
            </p:cNvPr>
            <p:cNvSpPr/>
            <p:nvPr/>
          </p:nvSpPr>
          <p:spPr>
            <a:xfrm rot="16200000" flipV="1">
              <a:off x="3846722" y="266699"/>
              <a:ext cx="542925" cy="7556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箭头: 直角上 38">
              <a:extLst>
                <a:ext uri="{FF2B5EF4-FFF2-40B4-BE49-F238E27FC236}">
                  <a16:creationId xmlns:a16="http://schemas.microsoft.com/office/drawing/2014/main" id="{177A78DB-B36E-49A0-9BA2-64D2FF684E2E}"/>
                </a:ext>
              </a:extLst>
            </p:cNvPr>
            <p:cNvSpPr/>
            <p:nvPr/>
          </p:nvSpPr>
          <p:spPr>
            <a:xfrm rot="16200000" flipV="1">
              <a:off x="6626195" y="220662"/>
              <a:ext cx="584200" cy="806450"/>
            </a:xfrm>
            <a:prstGeom prst="bentUpArrow">
              <a:avLst>
                <a:gd name="adj1" fmla="val 25000"/>
                <a:gd name="adj2" fmla="val 2651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文本框 98">
              <a:extLst>
                <a:ext uri="{FF2B5EF4-FFF2-40B4-BE49-F238E27FC236}">
                  <a16:creationId xmlns:a16="http://schemas.microsoft.com/office/drawing/2014/main" id="{4557D351-FA29-4054-93CD-76B6421624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012" y="1033263"/>
              <a:ext cx="637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Rlux</a:t>
              </a:r>
              <a:endParaRPr lang="zh-CN" altLang="en-US" baseline="-25000" dirty="0"/>
            </a:p>
          </p:txBody>
        </p:sp>
        <p:sp>
          <p:nvSpPr>
            <p:cNvPr id="41" name="文本框 98">
              <a:extLst>
                <a:ext uri="{FF2B5EF4-FFF2-40B4-BE49-F238E27FC236}">
                  <a16:creationId xmlns:a16="http://schemas.microsoft.com/office/drawing/2014/main" id="{28B9D75D-B444-42F1-975F-96332D8A9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4033" y="1059996"/>
              <a:ext cx="792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dirty="0" err="1"/>
                <a:t>P</a:t>
              </a:r>
              <a:r>
                <a:rPr lang="en-US" altLang="zh-CN" baseline="-25000" dirty="0" err="1"/>
                <a:t>Rlux</a:t>
              </a:r>
              <a:endParaRPr lang="zh-CN" altLang="en-US" baseline="-250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DD66FCE-0606-4DF1-9C57-5A122D8B8E3C}"/>
                </a:ext>
              </a:extLst>
            </p:cNvPr>
            <p:cNvSpPr/>
            <p:nvPr/>
          </p:nvSpPr>
          <p:spPr>
            <a:xfrm>
              <a:off x="7841853" y="539977"/>
              <a:ext cx="954528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taRNA1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923D0CC-4575-4DD7-A4E1-6A8B85818A85}"/>
                </a:ext>
              </a:extLst>
            </p:cNvPr>
            <p:cNvSpPr/>
            <p:nvPr/>
          </p:nvSpPr>
          <p:spPr>
            <a:xfrm>
              <a:off x="133837" y="909309"/>
              <a:ext cx="9565341" cy="128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24">
            <a:extLst>
              <a:ext uri="{FF2B5EF4-FFF2-40B4-BE49-F238E27FC236}">
                <a16:creationId xmlns:a16="http://schemas.microsoft.com/office/drawing/2014/main" id="{31901402-EFBB-4C93-ABDD-7020EE4C3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830" y="5251408"/>
            <a:ext cx="1465462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Initial </a:t>
            </a:r>
            <a:r>
              <a:rPr kumimoji="0" lang="en-US" altLang="zh-CN" sz="20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LuxI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9B5177CF-F7A0-4447-8206-3CA14F7FF095}"/>
              </a:ext>
            </a:extLst>
          </p:cNvPr>
          <p:cNvSpPr/>
          <p:nvPr/>
        </p:nvSpPr>
        <p:spPr>
          <a:xfrm rot="10800000">
            <a:off x="5215444" y="4620663"/>
            <a:ext cx="130175" cy="527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0FCDE71E-C25D-4933-B9F4-16B99A7526B4}"/>
              </a:ext>
            </a:extLst>
          </p:cNvPr>
          <p:cNvSpPr/>
          <p:nvPr/>
        </p:nvSpPr>
        <p:spPr>
          <a:xfrm>
            <a:off x="8277388" y="2115278"/>
            <a:ext cx="222250" cy="7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F520D42-6796-466E-AE11-22C1B0A9604B}"/>
              </a:ext>
            </a:extLst>
          </p:cNvPr>
          <p:cNvGrpSpPr/>
          <p:nvPr/>
        </p:nvGrpSpPr>
        <p:grpSpPr>
          <a:xfrm>
            <a:off x="7888941" y="2955593"/>
            <a:ext cx="1953672" cy="754144"/>
            <a:chOff x="7745506" y="1884003"/>
            <a:chExt cx="1953672" cy="754144"/>
          </a:xfrm>
        </p:grpSpPr>
        <p:sp>
          <p:nvSpPr>
            <p:cNvPr id="49" name="流程图: 过程 48">
              <a:extLst>
                <a:ext uri="{FF2B5EF4-FFF2-40B4-BE49-F238E27FC236}">
                  <a16:creationId xmlns:a16="http://schemas.microsoft.com/office/drawing/2014/main" id="{B320E2B2-BB8F-407A-BE40-9BE5BB4FFA66}"/>
                </a:ext>
              </a:extLst>
            </p:cNvPr>
            <p:cNvSpPr/>
            <p:nvPr/>
          </p:nvSpPr>
          <p:spPr>
            <a:xfrm>
              <a:off x="7745506" y="2201374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043EED8C-0528-4D4E-9EA7-CE39B6D2C370}"/>
                </a:ext>
              </a:extLst>
            </p:cNvPr>
            <p:cNvSpPr/>
            <p:nvPr/>
          </p:nvSpPr>
          <p:spPr>
            <a:xfrm>
              <a:off x="8796381" y="214147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279F5D5C-0C0D-4A10-A1FF-B2AE1F4A43C4}"/>
                </a:ext>
              </a:extLst>
            </p:cNvPr>
            <p:cNvSpPr/>
            <p:nvPr/>
          </p:nvSpPr>
          <p:spPr>
            <a:xfrm>
              <a:off x="7745506" y="2486845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过程 51">
              <a:extLst>
                <a:ext uri="{FF2B5EF4-FFF2-40B4-BE49-F238E27FC236}">
                  <a16:creationId xmlns:a16="http://schemas.microsoft.com/office/drawing/2014/main" id="{D128E29A-D3C6-4DA9-8F8B-E9AA6DCC42E1}"/>
                </a:ext>
              </a:extLst>
            </p:cNvPr>
            <p:cNvSpPr/>
            <p:nvPr/>
          </p:nvSpPr>
          <p:spPr>
            <a:xfrm>
              <a:off x="8759413" y="2382932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过程 52">
              <a:extLst>
                <a:ext uri="{FF2B5EF4-FFF2-40B4-BE49-F238E27FC236}">
                  <a16:creationId xmlns:a16="http://schemas.microsoft.com/office/drawing/2014/main" id="{3EF2C112-20C8-4381-B41D-6F424DC1E98E}"/>
                </a:ext>
              </a:extLst>
            </p:cNvPr>
            <p:cNvSpPr/>
            <p:nvPr/>
          </p:nvSpPr>
          <p:spPr>
            <a:xfrm>
              <a:off x="8196903" y="1884003"/>
              <a:ext cx="902797" cy="1513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10447FB-8BD2-423F-8C95-A59E4AECFF19}"/>
              </a:ext>
            </a:extLst>
          </p:cNvPr>
          <p:cNvSpPr/>
          <p:nvPr/>
        </p:nvSpPr>
        <p:spPr>
          <a:xfrm>
            <a:off x="8592295" y="377670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taRNA1</a:t>
            </a:r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8F2C671-BDE6-4316-A60B-B396992C2170}"/>
              </a:ext>
            </a:extLst>
          </p:cNvPr>
          <p:cNvSpPr/>
          <p:nvPr/>
        </p:nvSpPr>
        <p:spPr>
          <a:xfrm>
            <a:off x="7714230" y="5441985"/>
            <a:ext cx="4256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 Isaacs, F. J. et al (2004)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2. Greenberg, E. P. &amp; 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</a:rPr>
              <a:t>Egland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K. A. (1999)</a:t>
            </a:r>
          </a:p>
          <a:p>
            <a:r>
              <a:rPr lang="pt-BR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 Pai, A., Tanouchi, Y. &amp; You, L. (2012)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509E788F-FA45-4073-A046-06E9971FF061}"/>
              </a:ext>
            </a:extLst>
          </p:cNvPr>
          <p:cNvCxnSpPr>
            <a:cxnSpLocks/>
          </p:cNvCxnSpPr>
          <p:nvPr/>
        </p:nvCxnSpPr>
        <p:spPr>
          <a:xfrm flipV="1">
            <a:off x="2669043" y="2523059"/>
            <a:ext cx="577100" cy="23907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36A209F4-3B26-46E5-B255-66F43869D76B}"/>
              </a:ext>
            </a:extLst>
          </p:cNvPr>
          <p:cNvSpPr/>
          <p:nvPr/>
        </p:nvSpPr>
        <p:spPr>
          <a:xfrm>
            <a:off x="6037921" y="1722484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34F65AB-0F2B-4F62-89A6-F9B1D1B6139D}"/>
              </a:ext>
            </a:extLst>
          </p:cNvPr>
          <p:cNvSpPr/>
          <p:nvPr/>
        </p:nvSpPr>
        <p:spPr>
          <a:xfrm>
            <a:off x="3128062" y="1722484"/>
            <a:ext cx="394447" cy="2474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44FD1B3-6500-4B33-8685-443EDAAF9649}"/>
              </a:ext>
            </a:extLst>
          </p:cNvPr>
          <p:cNvSpPr txBox="1"/>
          <p:nvPr/>
        </p:nvSpPr>
        <p:spPr>
          <a:xfrm>
            <a:off x="2965216" y="2142754"/>
            <a:ext cx="8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i="1" dirty="0"/>
              <a:t>lux box</a:t>
            </a:r>
            <a:endParaRPr lang="zh-CN" altLang="en-US" i="1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972B9EA-0D1A-419D-AB33-33F58CF4B579}"/>
              </a:ext>
            </a:extLst>
          </p:cNvPr>
          <p:cNvSpPr txBox="1"/>
          <p:nvPr/>
        </p:nvSpPr>
        <p:spPr>
          <a:xfrm>
            <a:off x="5840651" y="2154625"/>
            <a:ext cx="85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 i="1" dirty="0"/>
              <a:t>lux box</a:t>
            </a:r>
            <a:endParaRPr lang="zh-CN" altLang="en-US" i="1" dirty="0"/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0410A83C-7E9F-42B3-8F41-A14B52C40FFF}"/>
              </a:ext>
            </a:extLst>
          </p:cNvPr>
          <p:cNvCxnSpPr>
            <a:stCxn id="32" idx="3"/>
            <a:endCxn id="83" idx="2"/>
          </p:cNvCxnSpPr>
          <p:nvPr/>
        </p:nvCxnSpPr>
        <p:spPr>
          <a:xfrm flipV="1">
            <a:off x="3687791" y="2523957"/>
            <a:ext cx="2581212" cy="393127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5BBF5651-019A-4D30-A6EC-F9EF9394B9F0}"/>
              </a:ext>
            </a:extLst>
          </p:cNvPr>
          <p:cNvCxnSpPr>
            <a:cxnSpLocks/>
          </p:cNvCxnSpPr>
          <p:nvPr/>
        </p:nvCxnSpPr>
        <p:spPr>
          <a:xfrm>
            <a:off x="1697698" y="4394436"/>
            <a:ext cx="464853" cy="78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0C33081-13DE-4959-86C4-2CB796B28268}"/>
              </a:ext>
            </a:extLst>
          </p:cNvPr>
          <p:cNvCxnSpPr/>
          <p:nvPr/>
        </p:nvCxnSpPr>
        <p:spPr>
          <a:xfrm flipH="1">
            <a:off x="3170319" y="4797705"/>
            <a:ext cx="681100" cy="519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2DBF5E9-2020-4053-B874-CC153EBA0E62}"/>
              </a:ext>
            </a:extLst>
          </p:cNvPr>
          <p:cNvCxnSpPr/>
          <p:nvPr/>
        </p:nvCxnSpPr>
        <p:spPr>
          <a:xfrm flipH="1">
            <a:off x="1488141" y="2259106"/>
            <a:ext cx="674410" cy="11052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云形 96">
            <a:extLst>
              <a:ext uri="{FF2B5EF4-FFF2-40B4-BE49-F238E27FC236}">
                <a16:creationId xmlns:a16="http://schemas.microsoft.com/office/drawing/2014/main" id="{3FDC54CB-5250-4E8A-AFC3-9F929A99E345}"/>
              </a:ext>
            </a:extLst>
          </p:cNvPr>
          <p:cNvSpPr/>
          <p:nvPr/>
        </p:nvSpPr>
        <p:spPr>
          <a:xfrm>
            <a:off x="1073851" y="3493634"/>
            <a:ext cx="856703" cy="7597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45D373F-0B9E-4E2B-ADA8-52C98A5AE2E9}"/>
              </a:ext>
            </a:extLst>
          </p:cNvPr>
          <p:cNvGrpSpPr/>
          <p:nvPr/>
        </p:nvGrpSpPr>
        <p:grpSpPr>
          <a:xfrm>
            <a:off x="1883215" y="5283440"/>
            <a:ext cx="1062500" cy="759737"/>
            <a:chOff x="1883215" y="5283440"/>
            <a:chExt cx="1062500" cy="759737"/>
          </a:xfrm>
        </p:grpSpPr>
        <p:sp>
          <p:nvSpPr>
            <p:cNvPr id="98" name="云形 97">
              <a:extLst>
                <a:ext uri="{FF2B5EF4-FFF2-40B4-BE49-F238E27FC236}">
                  <a16:creationId xmlns:a16="http://schemas.microsoft.com/office/drawing/2014/main" id="{CFFC45EE-F6E8-4889-80B4-1321292672F7}"/>
                </a:ext>
              </a:extLst>
            </p:cNvPr>
            <p:cNvSpPr/>
            <p:nvPr/>
          </p:nvSpPr>
          <p:spPr>
            <a:xfrm>
              <a:off x="1883215" y="5283440"/>
              <a:ext cx="856703" cy="759737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BCDEC730-B48C-4093-8E55-5B8290862110}"/>
                </a:ext>
              </a:extLst>
            </p:cNvPr>
            <p:cNvSpPr/>
            <p:nvPr/>
          </p:nvSpPr>
          <p:spPr>
            <a:xfrm rot="2328219">
              <a:off x="2764740" y="5548994"/>
              <a:ext cx="180975" cy="179388"/>
            </a:xfrm>
            <a:custGeom>
              <a:avLst/>
              <a:gdLst>
                <a:gd name="connsiteX0" fmla="*/ 0 w 228600"/>
                <a:gd name="connsiteY0" fmla="*/ 0 h 228600"/>
                <a:gd name="connsiteX1" fmla="*/ 228600 w 228600"/>
                <a:gd name="connsiteY1" fmla="*/ 0 h 228600"/>
                <a:gd name="connsiteX2" fmla="*/ 228600 w 228600"/>
                <a:gd name="connsiteY2" fmla="*/ 228600 h 228600"/>
                <a:gd name="connsiteX3" fmla="*/ 0 w 228600"/>
                <a:gd name="connsiteY3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3D55081-3C84-4403-8A56-D689CAF362C8}"/>
              </a:ext>
            </a:extLst>
          </p:cNvPr>
          <p:cNvSpPr txBox="1"/>
          <p:nvPr/>
        </p:nvSpPr>
        <p:spPr>
          <a:xfrm>
            <a:off x="4744694" y="3400653"/>
            <a:ext cx="931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955E3297-CEC4-4CBA-8D1E-B924FFBF79D4}"/>
              </a:ext>
            </a:extLst>
          </p:cNvPr>
          <p:cNvSpPr txBox="1"/>
          <p:nvPr/>
        </p:nvSpPr>
        <p:spPr>
          <a:xfrm>
            <a:off x="5319895" y="4759966"/>
            <a:ext cx="1026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Catalyze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8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E80A3-E7AA-4A8B-B77A-92C413BC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9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Benzyl alcohol release module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9562321-78B3-4840-A378-0F46C2873E34}"/>
              </a:ext>
            </a:extLst>
          </p:cNvPr>
          <p:cNvSpPr txBox="1"/>
          <p:nvPr/>
        </p:nvSpPr>
        <p:spPr>
          <a:xfrm>
            <a:off x="627951" y="1547703"/>
            <a:ext cx="47699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On the mRNA, the crRNA will form a hair-pin structure with RBS, thus preventing the translation of the synthetases.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specifically trans-activates the translation by removing the hair-pin structure.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Design better </a:t>
            </a:r>
            <a:r>
              <a:rPr lang="en-US" altLang="zh-CN" sz="2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taRNA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-crRNA pair for parts improvement.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CD7EC1F-7A59-4668-A997-B75B93B718DB}"/>
              </a:ext>
            </a:extLst>
          </p:cNvPr>
          <p:cNvSpPr/>
          <p:nvPr/>
        </p:nvSpPr>
        <p:spPr>
          <a:xfrm>
            <a:off x="9060130" y="6189038"/>
            <a:ext cx="282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Isaacs, F. J. et al. (2004)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8CFA67-10FC-4D1C-8E2E-ABA41F5B0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27" y="4447845"/>
            <a:ext cx="6513012" cy="1299271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4EEE9DEE-E435-43C0-BCBE-793B67F71042}"/>
              </a:ext>
            </a:extLst>
          </p:cNvPr>
          <p:cNvGrpSpPr/>
          <p:nvPr/>
        </p:nvGrpSpPr>
        <p:grpSpPr>
          <a:xfrm>
            <a:off x="5404246" y="1111414"/>
            <a:ext cx="6065446" cy="3110711"/>
            <a:chOff x="5397540" y="1591077"/>
            <a:chExt cx="6065446" cy="3110711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F90215D-7BEE-47E2-8AEB-A52E9F8AAB58}"/>
                </a:ext>
              </a:extLst>
            </p:cNvPr>
            <p:cNvGrpSpPr/>
            <p:nvPr/>
          </p:nvGrpSpPr>
          <p:grpSpPr>
            <a:xfrm>
              <a:off x="5426342" y="1599924"/>
              <a:ext cx="6036644" cy="2518613"/>
              <a:chOff x="5280212" y="613806"/>
              <a:chExt cx="6036644" cy="2518613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3C11FCA-059F-44F1-90A7-B808ACE336C8}"/>
                  </a:ext>
                </a:extLst>
              </p:cNvPr>
              <p:cNvGrpSpPr/>
              <p:nvPr/>
            </p:nvGrpSpPr>
            <p:grpSpPr>
              <a:xfrm>
                <a:off x="8078570" y="613806"/>
                <a:ext cx="3238286" cy="2418298"/>
                <a:chOff x="4738920" y="1251516"/>
                <a:chExt cx="3238286" cy="2418298"/>
              </a:xfrm>
            </p:grpSpPr>
            <p:grpSp>
              <p:nvGrpSpPr>
                <p:cNvPr id="106" name="组合 105">
                  <a:extLst>
                    <a:ext uri="{FF2B5EF4-FFF2-40B4-BE49-F238E27FC236}">
                      <a16:creationId xmlns:a16="http://schemas.microsoft.com/office/drawing/2014/main" id="{23F6A6A9-58D9-4BD6-9DBA-6A5A9E0BB53A}"/>
                    </a:ext>
                  </a:extLst>
                </p:cNvPr>
                <p:cNvGrpSpPr/>
                <p:nvPr/>
              </p:nvGrpSpPr>
              <p:grpSpPr>
                <a:xfrm>
                  <a:off x="5135003" y="2862076"/>
                  <a:ext cx="1714032" cy="508000"/>
                  <a:chOff x="5135003" y="2862076"/>
                  <a:chExt cx="1714032" cy="508000"/>
                </a:xfrm>
              </p:grpSpPr>
              <p:cxnSp>
                <p:nvCxnSpPr>
                  <p:cNvPr id="119" name="直接连接符 118">
                    <a:extLst>
                      <a:ext uri="{FF2B5EF4-FFF2-40B4-BE49-F238E27FC236}">
                        <a16:creationId xmlns:a16="http://schemas.microsoft.com/office/drawing/2014/main" id="{5724A69A-2E59-4540-BB49-9D8487EFFC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1353" y="2862076"/>
                    <a:ext cx="0" cy="5080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直接连接符 119">
                    <a:extLst>
                      <a:ext uri="{FF2B5EF4-FFF2-40B4-BE49-F238E27FC236}">
                        <a16:creationId xmlns:a16="http://schemas.microsoft.com/office/drawing/2014/main" id="{46FFCA27-2A84-4199-95AC-A5CE11EA15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62165" y="323196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接连接符 120">
                    <a:extLst>
                      <a:ext uri="{FF2B5EF4-FFF2-40B4-BE49-F238E27FC236}">
                        <a16:creationId xmlns:a16="http://schemas.microsoft.com/office/drawing/2014/main" id="{680C4785-3636-4C9E-9CF3-5EFD96E5C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8690" y="2869219"/>
                    <a:ext cx="0" cy="3698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直接连接符 121">
                    <a:extLst>
                      <a:ext uri="{FF2B5EF4-FFF2-40B4-BE49-F238E27FC236}">
                        <a16:creationId xmlns:a16="http://schemas.microsoft.com/office/drawing/2014/main" id="{4DBDDB91-4CBC-412C-BA19-C10D1C1D7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35003" y="2862076"/>
                    <a:ext cx="1577975" cy="1428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7" name="文本框 147">
                  <a:extLst>
                    <a:ext uri="{FF2B5EF4-FFF2-40B4-BE49-F238E27FC236}">
                      <a16:creationId xmlns:a16="http://schemas.microsoft.com/office/drawing/2014/main" id="{11759210-13D1-42A3-B562-FF33414E50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45099" y="3300482"/>
                  <a:ext cx="1587500" cy="36933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Synthetase</a:t>
                  </a:r>
                  <a:endParaRPr lang="zh-CN" altLang="en-US" sz="18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6D1EBCEA-D92B-4530-9230-24FC67E3667A}"/>
                    </a:ext>
                  </a:extLst>
                </p:cNvPr>
                <p:cNvGrpSpPr/>
                <p:nvPr/>
              </p:nvGrpSpPr>
              <p:grpSpPr>
                <a:xfrm>
                  <a:off x="5865757" y="2127551"/>
                  <a:ext cx="286870" cy="617935"/>
                  <a:chOff x="5865757" y="2127551"/>
                  <a:chExt cx="286870" cy="617935"/>
                </a:xfrm>
              </p:grpSpPr>
              <p:cxnSp>
                <p:nvCxnSpPr>
                  <p:cNvPr id="117" name="直接连接符 116">
                    <a:extLst>
                      <a:ext uri="{FF2B5EF4-FFF2-40B4-BE49-F238E27FC236}">
                        <a16:creationId xmlns:a16="http://schemas.microsoft.com/office/drawing/2014/main" id="{B2309821-2D99-457A-8115-2B1ACA6899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09192" y="2127551"/>
                    <a:ext cx="0" cy="5969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直接连接符 117">
                    <a:extLst>
                      <a:ext uri="{FF2B5EF4-FFF2-40B4-BE49-F238E27FC236}">
                        <a16:creationId xmlns:a16="http://schemas.microsoft.com/office/drawing/2014/main" id="{8EBADB46-C5AA-4682-B9DD-838E922D8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65757" y="2738344"/>
                    <a:ext cx="286870" cy="714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组合 108">
                  <a:extLst>
                    <a:ext uri="{FF2B5EF4-FFF2-40B4-BE49-F238E27FC236}">
                      <a16:creationId xmlns:a16="http://schemas.microsoft.com/office/drawing/2014/main" id="{70C84C3A-C0A5-447C-9821-30C111C3F9C8}"/>
                    </a:ext>
                  </a:extLst>
                </p:cNvPr>
                <p:cNvGrpSpPr/>
                <p:nvPr/>
              </p:nvGrpSpPr>
              <p:grpSpPr>
                <a:xfrm>
                  <a:off x="6009192" y="1251516"/>
                  <a:ext cx="1953672" cy="754144"/>
                  <a:chOff x="7745506" y="1884003"/>
                  <a:chExt cx="1953672" cy="754144"/>
                </a:xfrm>
              </p:grpSpPr>
              <p:sp>
                <p:nvSpPr>
                  <p:cNvPr id="112" name="流程图: 过程 111">
                    <a:extLst>
                      <a:ext uri="{FF2B5EF4-FFF2-40B4-BE49-F238E27FC236}">
                        <a16:creationId xmlns:a16="http://schemas.microsoft.com/office/drawing/2014/main" id="{3441C141-671A-40CA-9AED-A81CC214EDD2}"/>
                      </a:ext>
                    </a:extLst>
                  </p:cNvPr>
                  <p:cNvSpPr/>
                  <p:nvPr/>
                </p:nvSpPr>
                <p:spPr>
                  <a:xfrm>
                    <a:off x="7745506" y="2201374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流程图: 过程 112">
                    <a:extLst>
                      <a:ext uri="{FF2B5EF4-FFF2-40B4-BE49-F238E27FC236}">
                        <a16:creationId xmlns:a16="http://schemas.microsoft.com/office/drawing/2014/main" id="{E2E29342-4ED8-468F-A3DD-1E1DA10CE3E7}"/>
                      </a:ext>
                    </a:extLst>
                  </p:cNvPr>
                  <p:cNvSpPr/>
                  <p:nvPr/>
                </p:nvSpPr>
                <p:spPr>
                  <a:xfrm>
                    <a:off x="8796381" y="214147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流程图: 过程 113">
                    <a:extLst>
                      <a:ext uri="{FF2B5EF4-FFF2-40B4-BE49-F238E27FC236}">
                        <a16:creationId xmlns:a16="http://schemas.microsoft.com/office/drawing/2014/main" id="{FE10F27B-37BD-4067-BB56-1E50EAD98B06}"/>
                      </a:ext>
                    </a:extLst>
                  </p:cNvPr>
                  <p:cNvSpPr/>
                  <p:nvPr/>
                </p:nvSpPr>
                <p:spPr>
                  <a:xfrm>
                    <a:off x="7745506" y="2486845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5" name="流程图: 过程 114">
                    <a:extLst>
                      <a:ext uri="{FF2B5EF4-FFF2-40B4-BE49-F238E27FC236}">
                        <a16:creationId xmlns:a16="http://schemas.microsoft.com/office/drawing/2014/main" id="{847EC8F6-0B33-4A54-A986-F76F6075C307}"/>
                      </a:ext>
                    </a:extLst>
                  </p:cNvPr>
                  <p:cNvSpPr/>
                  <p:nvPr/>
                </p:nvSpPr>
                <p:spPr>
                  <a:xfrm>
                    <a:off x="8759413" y="2382932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6" name="流程图: 过程 115">
                    <a:extLst>
                      <a:ext uri="{FF2B5EF4-FFF2-40B4-BE49-F238E27FC236}">
                        <a16:creationId xmlns:a16="http://schemas.microsoft.com/office/drawing/2014/main" id="{9D5A0DE5-680E-4BC1-AE4A-BCF0F1777DB2}"/>
                      </a:ext>
                    </a:extLst>
                  </p:cNvPr>
                  <p:cNvSpPr/>
                  <p:nvPr/>
                </p:nvSpPr>
                <p:spPr>
                  <a:xfrm>
                    <a:off x="8196903" y="1884003"/>
                    <a:ext cx="902797" cy="151302"/>
                  </a:xfrm>
                  <a:prstGeom prst="flowChartProces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8C125437-C265-432A-8E14-2EB4BBAEAC79}"/>
                    </a:ext>
                  </a:extLst>
                </p:cNvPr>
                <p:cNvSpPr/>
                <p:nvPr/>
              </p:nvSpPr>
              <p:spPr>
                <a:xfrm>
                  <a:off x="7023099" y="1948631"/>
                  <a:ext cx="9541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taRNA1</a:t>
                  </a:r>
                  <a:endParaRPr lang="zh-CN" altLang="en-US" dirty="0"/>
                </a:p>
              </p:txBody>
            </p:sp>
            <p:sp>
              <p:nvSpPr>
                <p:cNvPr id="111" name="流程图: 过程 110">
                  <a:extLst>
                    <a:ext uri="{FF2B5EF4-FFF2-40B4-BE49-F238E27FC236}">
                      <a16:creationId xmlns:a16="http://schemas.microsoft.com/office/drawing/2014/main" id="{EE4C920E-24D3-4BB7-B640-E2CCC8C04DC8}"/>
                    </a:ext>
                  </a:extLst>
                </p:cNvPr>
                <p:cNvSpPr/>
                <p:nvPr/>
              </p:nvSpPr>
              <p:spPr>
                <a:xfrm>
                  <a:off x="4738920" y="3384587"/>
                  <a:ext cx="960356" cy="281293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crRNA1</a:t>
                  </a:r>
                  <a:endPara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5" name="流程图: 过程 104">
                <a:extLst>
                  <a:ext uri="{FF2B5EF4-FFF2-40B4-BE49-F238E27FC236}">
                    <a16:creationId xmlns:a16="http://schemas.microsoft.com/office/drawing/2014/main" id="{E2C6E811-4ED8-4020-AC96-FAA5E4478986}"/>
                  </a:ext>
                </a:extLst>
              </p:cNvPr>
              <p:cNvSpPr/>
              <p:nvPr/>
            </p:nvSpPr>
            <p:spPr>
              <a:xfrm>
                <a:off x="5280212" y="3028171"/>
                <a:ext cx="5952564" cy="104248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FA022CF-CAD8-4BDC-BAA6-0A623939D414}"/>
                </a:ext>
              </a:extLst>
            </p:cNvPr>
            <p:cNvGrpSpPr/>
            <p:nvPr/>
          </p:nvGrpSpPr>
          <p:grpSpPr>
            <a:xfrm>
              <a:off x="6642411" y="3002224"/>
              <a:ext cx="1448871" cy="642370"/>
              <a:chOff x="5361962" y="1835149"/>
              <a:chExt cx="1448871" cy="642370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04B96A59-3140-4AAF-92BD-671003E9E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0" cy="64237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EB639000-49A3-4A12-AB3C-21DC6E97D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791" y="2194477"/>
                <a:ext cx="318042" cy="102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2698076B-84D4-4C1C-A227-816C403B2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1962" y="1835149"/>
                <a:ext cx="128985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C2D2B660-40CD-435B-8E1D-E6D69E7DE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12" y="1835149"/>
                <a:ext cx="0" cy="3698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93397C7-5089-40F5-8A8D-88D9A4519699}"/>
                </a:ext>
              </a:extLst>
            </p:cNvPr>
            <p:cNvGrpSpPr/>
            <p:nvPr/>
          </p:nvGrpSpPr>
          <p:grpSpPr>
            <a:xfrm>
              <a:off x="8129146" y="1591077"/>
              <a:ext cx="881063" cy="638175"/>
              <a:chOff x="10012548" y="2549855"/>
              <a:chExt cx="881063" cy="638175"/>
            </a:xfrm>
          </p:grpSpPr>
          <p:sp>
            <p:nvSpPr>
              <p:cNvPr id="74" name="等腰三角形 73">
                <a:extLst>
                  <a:ext uri="{FF2B5EF4-FFF2-40B4-BE49-F238E27FC236}">
                    <a16:creationId xmlns:a16="http://schemas.microsoft.com/office/drawing/2014/main" id="{EFDA9995-5468-4C82-953B-091F988B4634}"/>
                  </a:ext>
                </a:extLst>
              </p:cNvPr>
              <p:cNvSpPr/>
              <p:nvPr/>
            </p:nvSpPr>
            <p:spPr>
              <a:xfrm>
                <a:off x="10042711" y="2648280"/>
                <a:ext cx="293687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等腰三角形 83">
                <a:extLst>
                  <a:ext uri="{FF2B5EF4-FFF2-40B4-BE49-F238E27FC236}">
                    <a16:creationId xmlns:a16="http://schemas.microsoft.com/office/drawing/2014/main" id="{288A98AD-6298-49A5-AA60-F544A62776B3}"/>
                  </a:ext>
                </a:extLst>
              </p:cNvPr>
              <p:cNvSpPr/>
              <p:nvPr/>
            </p:nvSpPr>
            <p:spPr>
              <a:xfrm>
                <a:off x="10598336" y="2549855"/>
                <a:ext cx="295275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6" name="等腰三角形 85">
                <a:extLst>
                  <a:ext uri="{FF2B5EF4-FFF2-40B4-BE49-F238E27FC236}">
                    <a16:creationId xmlns:a16="http://schemas.microsoft.com/office/drawing/2014/main" id="{66FFE5D6-05E3-485C-8E0F-7AD217551368}"/>
                  </a:ext>
                </a:extLst>
              </p:cNvPr>
              <p:cNvSpPr/>
              <p:nvPr/>
            </p:nvSpPr>
            <p:spPr>
              <a:xfrm>
                <a:off x="10420536" y="2986417"/>
                <a:ext cx="295275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FDCE9FF4-3F26-40DC-97C2-A49809F384FD}"/>
                  </a:ext>
                </a:extLst>
              </p:cNvPr>
              <p:cNvSpPr/>
              <p:nvPr/>
            </p:nvSpPr>
            <p:spPr>
              <a:xfrm>
                <a:off x="10012548" y="29435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" name="等腰三角形 97">
                <a:extLst>
                  <a:ext uri="{FF2B5EF4-FFF2-40B4-BE49-F238E27FC236}">
                    <a16:creationId xmlns:a16="http://schemas.microsoft.com/office/drawing/2014/main" id="{BD12A1C1-FB2F-40C3-9532-6C97DB1A347E}"/>
                  </a:ext>
                </a:extLst>
              </p:cNvPr>
              <p:cNvSpPr/>
              <p:nvPr/>
            </p:nvSpPr>
            <p:spPr>
              <a:xfrm>
                <a:off x="10282423" y="2830842"/>
                <a:ext cx="293688" cy="201613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9" name="等腰三角形 98">
                <a:extLst>
                  <a:ext uri="{FF2B5EF4-FFF2-40B4-BE49-F238E27FC236}">
                    <a16:creationId xmlns:a16="http://schemas.microsoft.com/office/drawing/2014/main" id="{25276E9C-0FC0-424B-8A2A-3ECCBA6C464E}"/>
                  </a:ext>
                </a:extLst>
              </p:cNvPr>
              <p:cNvSpPr/>
              <p:nvPr/>
            </p:nvSpPr>
            <p:spPr>
              <a:xfrm>
                <a:off x="10212573" y="2549855"/>
                <a:ext cx="293688" cy="201612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9390979C-5693-40A2-9274-0601183FC341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38078"/>
              <a:ext cx="82664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9DA1232-A287-48DF-A163-E740863EB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2519" y="1958192"/>
              <a:ext cx="6350" cy="8096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B94743C6-4C73-4D04-976C-12D9EBA987E2}"/>
                </a:ext>
              </a:extLst>
            </p:cNvPr>
            <p:cNvCxnSpPr>
              <a:cxnSpLocks/>
            </p:cNvCxnSpPr>
            <p:nvPr/>
          </p:nvCxnSpPr>
          <p:spPr>
            <a:xfrm>
              <a:off x="7095516" y="2767817"/>
              <a:ext cx="313765" cy="6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EA5EF5E-6ED7-4775-824D-6C7DB3BD4E44}"/>
                </a:ext>
              </a:extLst>
            </p:cNvPr>
            <p:cNvSpPr txBox="1"/>
            <p:nvPr/>
          </p:nvSpPr>
          <p:spPr>
            <a:xfrm>
              <a:off x="8200973" y="2341385"/>
              <a:ext cx="737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IPTG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箭头: 直角上 67">
              <a:extLst>
                <a:ext uri="{FF2B5EF4-FFF2-40B4-BE49-F238E27FC236}">
                  <a16:creationId xmlns:a16="http://schemas.microsoft.com/office/drawing/2014/main" id="{F8D651EA-6FD8-4CAA-9CC6-2AC3BDB5CBA1}"/>
                </a:ext>
              </a:extLst>
            </p:cNvPr>
            <p:cNvSpPr/>
            <p:nvPr/>
          </p:nvSpPr>
          <p:spPr>
            <a:xfrm rot="16200000" flipV="1">
              <a:off x="5799015" y="3486586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6A92EBB-2A02-4FDD-892F-916E4018CF92}"/>
                </a:ext>
              </a:extLst>
            </p:cNvPr>
            <p:cNvSpPr/>
            <p:nvPr/>
          </p:nvSpPr>
          <p:spPr>
            <a:xfrm>
              <a:off x="6309429" y="3760657"/>
              <a:ext cx="796955" cy="2474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箭头: 直角上 69">
              <a:extLst>
                <a:ext uri="{FF2B5EF4-FFF2-40B4-BE49-F238E27FC236}">
                  <a16:creationId xmlns:a16="http://schemas.microsoft.com/office/drawing/2014/main" id="{FA502AB0-1C72-428E-9103-43F18735582E}"/>
                </a:ext>
              </a:extLst>
            </p:cNvPr>
            <p:cNvSpPr/>
            <p:nvPr/>
          </p:nvSpPr>
          <p:spPr>
            <a:xfrm rot="16200000" flipV="1">
              <a:off x="7669253" y="3465080"/>
              <a:ext cx="494950" cy="578840"/>
            </a:xfrm>
            <a:prstGeom prst="bentUpArrow">
              <a:avLst>
                <a:gd name="adj1" fmla="val 18220"/>
                <a:gd name="adj2" fmla="val 24153"/>
                <a:gd name="adj3" fmla="val 4872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598749A-4D6B-4911-8168-5122467CAA6F}"/>
                </a:ext>
              </a:extLst>
            </p:cNvPr>
            <p:cNvSpPr txBox="1"/>
            <p:nvPr/>
          </p:nvSpPr>
          <p:spPr>
            <a:xfrm>
              <a:off x="5397540" y="4332456"/>
              <a:ext cx="889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J23100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584E247C-B17D-4DFC-A7B9-5B21D24BDF92}"/>
                </a:ext>
              </a:extLst>
            </p:cNvPr>
            <p:cNvSpPr txBox="1"/>
            <p:nvPr/>
          </p:nvSpPr>
          <p:spPr>
            <a:xfrm>
              <a:off x="6466342" y="4309225"/>
              <a:ext cx="62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LacI</a:t>
              </a:r>
              <a:endPara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8C3D79B-E498-4D49-A695-6D37A0A29A39}"/>
                </a:ext>
              </a:extLst>
            </p:cNvPr>
            <p:cNvSpPr txBox="1"/>
            <p:nvPr/>
          </p:nvSpPr>
          <p:spPr>
            <a:xfrm>
              <a:off x="7498820" y="4261680"/>
              <a:ext cx="491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r>
                <a:rPr lang="en-US" altLang="zh-CN" baseline="-25000" dirty="0" err="1">
                  <a:latin typeface="Times New Roman" panose="02020603050405020304" pitchFamily="18" charset="0"/>
                  <a:ea typeface="宋体" panose="02010600030101010101" pitchFamily="2" charset="-122"/>
                </a:rPr>
                <a:t>lac</a:t>
              </a:r>
              <a:endPara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23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1014</Words>
  <Application>Microsoft Office PowerPoint</Application>
  <PresentationFormat>宽屏</PresentationFormat>
  <Paragraphs>260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Office 主题</vt:lpstr>
      <vt:lpstr>SMELLPLAY</vt:lpstr>
      <vt:lpstr>Description</vt:lpstr>
      <vt:lpstr>Inspiration</vt:lpstr>
      <vt:lpstr>PowerPoint 演示文稿</vt:lpstr>
      <vt:lpstr>Design</vt:lpstr>
      <vt:lpstr>PowerPoint 演示文稿</vt:lpstr>
      <vt:lpstr>Benzyl alcohol perception module</vt:lpstr>
      <vt:lpstr>Benzyl alcohol memory module</vt:lpstr>
      <vt:lpstr>Benzyl alcohol release module</vt:lpstr>
      <vt:lpstr>Benzyl alcohol synthesis</vt:lpstr>
      <vt:lpstr>Geraniol perception</vt:lpstr>
      <vt:lpstr>Geraniol memory module</vt:lpstr>
      <vt:lpstr>Geraniol release module</vt:lpstr>
      <vt:lpstr>Geraniol synthesis</vt:lpstr>
      <vt:lpstr>Erase module</vt:lpstr>
      <vt:lpstr>Wet Lab</vt:lpstr>
      <vt:lpstr>taRNA(ta12 mk0)-crRNA(cr12) interact</vt:lpstr>
      <vt:lpstr>PowerPoint 演示文稿</vt:lpstr>
      <vt:lpstr>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Human Practice</vt:lpstr>
      <vt:lpstr>Overview</vt:lpstr>
      <vt:lpstr>Popularization Of Science</vt:lpstr>
      <vt:lpstr>Future Scientists</vt:lpstr>
      <vt:lpstr>Online  Courses</vt:lpstr>
      <vt:lpstr>First-year   Seminars</vt:lpstr>
      <vt:lpstr>Popularization Of Science  Vehicle:  WeChat Official Account Qzune Twitter  </vt:lpstr>
      <vt:lpstr>About Our Project</vt:lpstr>
      <vt:lpstr>Questionnaire Survey</vt:lpstr>
      <vt:lpstr>Thematic Activities</vt:lpstr>
      <vt:lpstr>Experiment Record</vt:lpstr>
      <vt:lpstr>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SmellPlay</dc:title>
  <dc:creator>Rao Tom</dc:creator>
  <cp:lastModifiedBy>Rao Tom</cp:lastModifiedBy>
  <cp:revision>31</cp:revision>
  <dcterms:created xsi:type="dcterms:W3CDTF">2019-08-18T02:38:20Z</dcterms:created>
  <dcterms:modified xsi:type="dcterms:W3CDTF">2019-08-18T10:41:58Z</dcterms:modified>
</cp:coreProperties>
</file>